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16"/>
  </p:notesMasterIdLst>
  <p:sldIdLst>
    <p:sldId id="256" r:id="rId2"/>
    <p:sldId id="257" r:id="rId3"/>
    <p:sldId id="258" r:id="rId4"/>
    <p:sldId id="277" r:id="rId5"/>
    <p:sldId id="276" r:id="rId6"/>
    <p:sldId id="260" r:id="rId7"/>
    <p:sldId id="259" r:id="rId8"/>
    <p:sldId id="261" r:id="rId9"/>
    <p:sldId id="262" r:id="rId10"/>
    <p:sldId id="263" r:id="rId11"/>
    <p:sldId id="264" r:id="rId12"/>
    <p:sldId id="265" r:id="rId13"/>
    <p:sldId id="266" r:id="rId14"/>
    <p:sldId id="274"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47" autoAdjust="0"/>
  </p:normalViewPr>
  <p:slideViewPr>
    <p:cSldViewPr snapToGrid="0">
      <p:cViewPr varScale="1">
        <p:scale>
          <a:sx n="61" d="100"/>
          <a:sy n="61" d="100"/>
        </p:scale>
        <p:origin x="144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31A41-4490-4C4B-A7B5-B38A7F7F91C9}" type="datetimeFigureOut">
              <a:rPr lang="en-US" smtClean="0"/>
              <a:t>9/5/2022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6D97B4-BA09-46EA-99DB-294EC6CF247B}" type="slidenum">
              <a:rPr lang="en-US" smtClean="0"/>
              <a:t>‹#›</a:t>
            </a:fld>
            <a:endParaRPr lang="en-US"/>
          </a:p>
        </p:txBody>
      </p:sp>
    </p:spTree>
    <p:extLst>
      <p:ext uri="{BB962C8B-B14F-4D97-AF65-F5344CB8AC3E}">
        <p14:creationId xmlns:p14="http://schemas.microsoft.com/office/powerpoint/2010/main" val="3910217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Newaygo County Mental Health's presentation on Fetal Alcohol Spectrum Disorders</a:t>
            </a:r>
          </a:p>
        </p:txBody>
      </p:sp>
      <p:sp>
        <p:nvSpPr>
          <p:cNvPr id="4" name="Slide Number Placeholder 3"/>
          <p:cNvSpPr>
            <a:spLocks noGrp="1"/>
          </p:cNvSpPr>
          <p:nvPr>
            <p:ph type="sldNum" sz="quarter" idx="5"/>
          </p:nvPr>
        </p:nvSpPr>
        <p:spPr/>
        <p:txBody>
          <a:bodyPr/>
          <a:lstStyle/>
          <a:p>
            <a:fld id="{CA6D97B4-BA09-46EA-99DB-294EC6CF247B}" type="slidenum">
              <a:rPr lang="en-US" smtClean="0"/>
              <a:t>1</a:t>
            </a:fld>
            <a:endParaRPr lang="en-US"/>
          </a:p>
        </p:txBody>
      </p:sp>
    </p:spTree>
    <p:extLst>
      <p:ext uri="{BB962C8B-B14F-4D97-AF65-F5344CB8AC3E}">
        <p14:creationId xmlns:p14="http://schemas.microsoft.com/office/powerpoint/2010/main" val="2882437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Neurobehavioral Disorder Associated with Prenatal Alcohol Exposure (ND-PAE) requires a specific set of criteria. The individual would have reported drinking 2 or more drinks in one sitting or 13 or more drinks in one 30 day period of the pregnancy. There are three main areas that are affected – thinking and memory, mood and attention, and delays in learning basic living skills</a:t>
            </a:r>
          </a:p>
        </p:txBody>
      </p:sp>
      <p:sp>
        <p:nvSpPr>
          <p:cNvPr id="4" name="Slide Number Placeholder 3"/>
          <p:cNvSpPr>
            <a:spLocks noGrp="1"/>
          </p:cNvSpPr>
          <p:nvPr>
            <p:ph type="sldNum" sz="quarter" idx="5"/>
          </p:nvPr>
        </p:nvSpPr>
        <p:spPr/>
        <p:txBody>
          <a:bodyPr/>
          <a:lstStyle/>
          <a:p>
            <a:fld id="{CA6D97B4-BA09-46EA-99DB-294EC6CF247B}" type="slidenum">
              <a:rPr lang="en-US" smtClean="0"/>
              <a:t>10</a:t>
            </a:fld>
            <a:endParaRPr lang="en-US"/>
          </a:p>
        </p:txBody>
      </p:sp>
    </p:spTree>
    <p:extLst>
      <p:ext uri="{BB962C8B-B14F-4D97-AF65-F5344CB8AC3E}">
        <p14:creationId xmlns:p14="http://schemas.microsoft.com/office/powerpoint/2010/main" val="1572286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Fetal Alcohol Syndrome represents the most complex of the disorders. Those who are diagnosed with FAS can have a low birth weight and length, They will demonstrate the recognizable facial features, and may have increased problems with behavioral issues. They may struggle with getting along with others throughout their life. </a:t>
            </a:r>
          </a:p>
        </p:txBody>
      </p:sp>
      <p:sp>
        <p:nvSpPr>
          <p:cNvPr id="4" name="Slide Number Placeholder 3"/>
          <p:cNvSpPr>
            <a:spLocks noGrp="1"/>
          </p:cNvSpPr>
          <p:nvPr>
            <p:ph type="sldNum" sz="quarter" idx="5"/>
          </p:nvPr>
        </p:nvSpPr>
        <p:spPr/>
        <p:txBody>
          <a:bodyPr/>
          <a:lstStyle/>
          <a:p>
            <a:fld id="{CA6D97B4-BA09-46EA-99DB-294EC6CF247B}" type="slidenum">
              <a:rPr lang="en-US" smtClean="0"/>
              <a:t>11</a:t>
            </a:fld>
            <a:endParaRPr lang="en-US"/>
          </a:p>
        </p:txBody>
      </p:sp>
    </p:spTree>
    <p:extLst>
      <p:ext uri="{BB962C8B-B14F-4D97-AF65-F5344CB8AC3E}">
        <p14:creationId xmlns:p14="http://schemas.microsoft.com/office/powerpoint/2010/main" val="1914533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remember that FASDs are lifelong, there is no cure. Prevention is they only way to prevent FASDs. If a baby is diagnosed with an FASD, there are some options for treating symptoms, but again, there is no cure. </a:t>
            </a:r>
          </a:p>
        </p:txBody>
      </p:sp>
      <p:sp>
        <p:nvSpPr>
          <p:cNvPr id="4" name="Slide Number Placeholder 3"/>
          <p:cNvSpPr>
            <a:spLocks noGrp="1"/>
          </p:cNvSpPr>
          <p:nvPr>
            <p:ph type="sldNum" sz="quarter" idx="5"/>
          </p:nvPr>
        </p:nvSpPr>
        <p:spPr/>
        <p:txBody>
          <a:bodyPr/>
          <a:lstStyle/>
          <a:p>
            <a:fld id="{CA6D97B4-BA09-46EA-99DB-294EC6CF247B}" type="slidenum">
              <a:rPr lang="en-US" smtClean="0"/>
              <a:t>12</a:t>
            </a:fld>
            <a:endParaRPr lang="en-US"/>
          </a:p>
        </p:txBody>
      </p:sp>
    </p:spTree>
    <p:extLst>
      <p:ext uri="{BB962C8B-B14F-4D97-AF65-F5344CB8AC3E}">
        <p14:creationId xmlns:p14="http://schemas.microsoft.com/office/powerpoint/2010/main" val="20066139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person suspects that they are pregnant, and have been drinking, the first thing to they should do is stop all intake of alcohol. Reach out to a doctor to start prenatal care and provide the doctor with the information regarding the alcohol consumption. As mentioned before, If a child is born with an FASD there are some options for the treatment of symptoms. Environment plays a role in the early development of the child. Contacting social services to get linked with support groups and community resources is important for getting the training and education needed to raise a child with an FASD. There are some medications that can be used to help with the medical issues and some for behavioral if needed. Treatment is individual as no two persons carry the same symptoms. </a:t>
            </a:r>
          </a:p>
        </p:txBody>
      </p:sp>
      <p:sp>
        <p:nvSpPr>
          <p:cNvPr id="4" name="Slide Number Placeholder 3"/>
          <p:cNvSpPr>
            <a:spLocks noGrp="1"/>
          </p:cNvSpPr>
          <p:nvPr>
            <p:ph type="sldNum" sz="quarter" idx="5"/>
          </p:nvPr>
        </p:nvSpPr>
        <p:spPr/>
        <p:txBody>
          <a:bodyPr/>
          <a:lstStyle/>
          <a:p>
            <a:fld id="{CA6D97B4-BA09-46EA-99DB-294EC6CF247B}" type="slidenum">
              <a:rPr lang="en-US" smtClean="0"/>
              <a:t>13</a:t>
            </a:fld>
            <a:endParaRPr lang="en-US"/>
          </a:p>
        </p:txBody>
      </p:sp>
    </p:spTree>
    <p:extLst>
      <p:ext uri="{BB962C8B-B14F-4D97-AF65-F5344CB8AC3E}">
        <p14:creationId xmlns:p14="http://schemas.microsoft.com/office/powerpoint/2010/main" val="203000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resources that provide additional, in depth information as well as support for families. Thank you for taking the time to view this presentation. </a:t>
            </a:r>
          </a:p>
        </p:txBody>
      </p:sp>
      <p:sp>
        <p:nvSpPr>
          <p:cNvPr id="4" name="Slide Number Placeholder 3"/>
          <p:cNvSpPr>
            <a:spLocks noGrp="1"/>
          </p:cNvSpPr>
          <p:nvPr>
            <p:ph type="sldNum" sz="quarter" idx="5"/>
          </p:nvPr>
        </p:nvSpPr>
        <p:spPr/>
        <p:txBody>
          <a:bodyPr/>
          <a:lstStyle/>
          <a:p>
            <a:fld id="{CA6D97B4-BA09-46EA-99DB-294EC6CF247B}" type="slidenum">
              <a:rPr lang="en-US" smtClean="0"/>
              <a:t>14</a:t>
            </a:fld>
            <a:endParaRPr lang="en-US"/>
          </a:p>
        </p:txBody>
      </p:sp>
    </p:spTree>
    <p:extLst>
      <p:ext uri="{BB962C8B-B14F-4D97-AF65-F5344CB8AC3E}">
        <p14:creationId xmlns:p14="http://schemas.microsoft.com/office/powerpoint/2010/main" val="3070183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provided is for educational purposes and not intended to provide a medical diagnoses. There are resources provided at the end of the presentation where additional information can be found. The presentation will provide an overview, including definitions, cause, symptoms, and other general information, in order to increase awareness of these preventable disorders.</a:t>
            </a:r>
          </a:p>
        </p:txBody>
      </p:sp>
      <p:sp>
        <p:nvSpPr>
          <p:cNvPr id="4" name="Slide Number Placeholder 3"/>
          <p:cNvSpPr>
            <a:spLocks noGrp="1"/>
          </p:cNvSpPr>
          <p:nvPr>
            <p:ph type="sldNum" sz="quarter" idx="5"/>
          </p:nvPr>
        </p:nvSpPr>
        <p:spPr/>
        <p:txBody>
          <a:bodyPr/>
          <a:lstStyle/>
          <a:p>
            <a:fld id="{CA6D97B4-BA09-46EA-99DB-294EC6CF247B}" type="slidenum">
              <a:rPr lang="en-US" smtClean="0"/>
              <a:t>2</a:t>
            </a:fld>
            <a:endParaRPr lang="en-US"/>
          </a:p>
        </p:txBody>
      </p:sp>
    </p:spTree>
    <p:extLst>
      <p:ext uri="{BB962C8B-B14F-4D97-AF65-F5344CB8AC3E}">
        <p14:creationId xmlns:p14="http://schemas.microsoft.com/office/powerpoint/2010/main" val="41431898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brief definition. The CDC defines it as </a:t>
            </a:r>
            <a:r>
              <a:rPr lang="en-US" sz="1200" dirty="0"/>
              <a:t>A group of conditions that occur in a person who was exposed to alcohol before birth. These disorders are 100% preventable. It is important that a person who is pregnant abstains from drinking any alcohol during the pregnancy. Alcohol includes beer, wine, and hard </a:t>
            </a:r>
            <a:r>
              <a:rPr lang="en-US" sz="1200" dirty="0" err="1"/>
              <a:t>liquers</a:t>
            </a:r>
            <a:r>
              <a:rPr lang="en-US" sz="1200" dirty="0"/>
              <a:t>. There is no safe amount of alcohol that can be consumed during pregnancy. It is also recommended that a person who is trying o become pregnant also refrain form consuming alcohol to remove the risk of exposure to the growing baby.</a:t>
            </a:r>
            <a:endParaRPr lang="en-US" dirty="0"/>
          </a:p>
        </p:txBody>
      </p:sp>
      <p:sp>
        <p:nvSpPr>
          <p:cNvPr id="4" name="Slide Number Placeholder 3"/>
          <p:cNvSpPr>
            <a:spLocks noGrp="1"/>
          </p:cNvSpPr>
          <p:nvPr>
            <p:ph type="sldNum" sz="quarter" idx="5"/>
          </p:nvPr>
        </p:nvSpPr>
        <p:spPr/>
        <p:txBody>
          <a:bodyPr/>
          <a:lstStyle/>
          <a:p>
            <a:fld id="{CA6D97B4-BA09-46EA-99DB-294EC6CF247B}" type="slidenum">
              <a:rPr lang="en-US" smtClean="0"/>
              <a:t>3</a:t>
            </a:fld>
            <a:endParaRPr lang="en-US"/>
          </a:p>
        </p:txBody>
      </p:sp>
    </p:spTree>
    <p:extLst>
      <p:ext uri="{BB962C8B-B14F-4D97-AF65-F5344CB8AC3E}">
        <p14:creationId xmlns:p14="http://schemas.microsoft.com/office/powerpoint/2010/main" val="280787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Institute of Medicine reported to congress in 1996 that </a:t>
            </a:r>
            <a:r>
              <a:rPr lang="en-US" sz="1200" dirty="0"/>
              <a:t>Of all the substances of abuse, including heroin, cocaine, and marijuana, alcohol produces by far the most serious neurobehavioral effects in the fetus. This remains true to this day.</a:t>
            </a:r>
            <a:endParaRPr lang="en-US" dirty="0"/>
          </a:p>
        </p:txBody>
      </p:sp>
      <p:sp>
        <p:nvSpPr>
          <p:cNvPr id="4" name="Slide Number Placeholder 3"/>
          <p:cNvSpPr>
            <a:spLocks noGrp="1"/>
          </p:cNvSpPr>
          <p:nvPr>
            <p:ph type="sldNum" sz="quarter" idx="5"/>
          </p:nvPr>
        </p:nvSpPr>
        <p:spPr/>
        <p:txBody>
          <a:bodyPr/>
          <a:lstStyle/>
          <a:p>
            <a:fld id="{CA6D97B4-BA09-46EA-99DB-294EC6CF247B}" type="slidenum">
              <a:rPr lang="en-US" smtClean="0"/>
              <a:t>4</a:t>
            </a:fld>
            <a:endParaRPr lang="en-US"/>
          </a:p>
        </p:txBody>
      </p:sp>
    </p:spTree>
    <p:extLst>
      <p:ext uri="{BB962C8B-B14F-4D97-AF65-F5344CB8AC3E}">
        <p14:creationId xmlns:p14="http://schemas.microsoft.com/office/powerpoint/2010/main" val="713325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FASDs can occur at any time during pregnancy when the baby is exposed to alcohol before birth. The alcohol is passed on to the baby through the blood in the umbilical cord. There are many people who may drink and are unaware they are pregnant. It is important that, as soon as the pregnancy is known, that consumption of alcohol stops, and prenatal care is started. It is important to share with the doctor that there was alcohol consumed before the pregnancy was discovered. </a:t>
            </a:r>
          </a:p>
        </p:txBody>
      </p:sp>
      <p:sp>
        <p:nvSpPr>
          <p:cNvPr id="4" name="Slide Number Placeholder 3"/>
          <p:cNvSpPr>
            <a:spLocks noGrp="1"/>
          </p:cNvSpPr>
          <p:nvPr>
            <p:ph type="sldNum" sz="quarter" idx="5"/>
          </p:nvPr>
        </p:nvSpPr>
        <p:spPr/>
        <p:txBody>
          <a:bodyPr/>
          <a:lstStyle/>
          <a:p>
            <a:fld id="{CA6D97B4-BA09-46EA-99DB-294EC6CF247B}" type="slidenum">
              <a:rPr lang="en-US" smtClean="0"/>
              <a:t>5</a:t>
            </a:fld>
            <a:endParaRPr lang="en-US"/>
          </a:p>
        </p:txBody>
      </p:sp>
    </p:spTree>
    <p:extLst>
      <p:ext uri="{BB962C8B-B14F-4D97-AF65-F5344CB8AC3E}">
        <p14:creationId xmlns:p14="http://schemas.microsoft.com/office/powerpoint/2010/main" val="1603325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are born with an FASD may have recognizable features, such as </a:t>
            </a:r>
            <a:r>
              <a:rPr lang="en-US" b="0" i="0" dirty="0">
                <a:solidFill>
                  <a:srgbClr val="000000"/>
                </a:solidFill>
                <a:effectLst/>
                <a:latin typeface="Open Sans" panose="020B0606030504020204" pitchFamily="34" charset="0"/>
              </a:rPr>
              <a:t>such as a smooth ridge between the nose and upper lip, smaller head size, and short upturned nose. Their eyes may appear to be smaller or a thin upper lip. </a:t>
            </a:r>
            <a:endParaRPr lang="en-US" dirty="0"/>
          </a:p>
        </p:txBody>
      </p:sp>
      <p:sp>
        <p:nvSpPr>
          <p:cNvPr id="4" name="Slide Number Placeholder 3"/>
          <p:cNvSpPr>
            <a:spLocks noGrp="1"/>
          </p:cNvSpPr>
          <p:nvPr>
            <p:ph type="sldNum" sz="quarter" idx="5"/>
          </p:nvPr>
        </p:nvSpPr>
        <p:spPr/>
        <p:txBody>
          <a:bodyPr/>
          <a:lstStyle/>
          <a:p>
            <a:fld id="{CA6D97B4-BA09-46EA-99DB-294EC6CF247B}" type="slidenum">
              <a:rPr lang="en-US" smtClean="0"/>
              <a:t>6</a:t>
            </a:fld>
            <a:endParaRPr lang="en-US"/>
          </a:p>
        </p:txBody>
      </p:sp>
    </p:spTree>
    <p:extLst>
      <p:ext uri="{BB962C8B-B14F-4D97-AF65-F5344CB8AC3E}">
        <p14:creationId xmlns:p14="http://schemas.microsoft.com/office/powerpoint/2010/main" val="3180938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all people who are diagnosed with an FASD will have the same symptoms. And the symptoms may be physical or behavioral. Some may only have one or two symptoms and others may have a long list of both behavioral and physical issues. It is important to talk with your doctor if you consumed alcohol during the pregnancy to monitor for these symptoms. As there are several disorders within the spectrum, we will look at the primary symptoms for each of these. </a:t>
            </a:r>
          </a:p>
        </p:txBody>
      </p:sp>
      <p:sp>
        <p:nvSpPr>
          <p:cNvPr id="4" name="Slide Number Placeholder 3"/>
          <p:cNvSpPr>
            <a:spLocks noGrp="1"/>
          </p:cNvSpPr>
          <p:nvPr>
            <p:ph type="sldNum" sz="quarter" idx="5"/>
          </p:nvPr>
        </p:nvSpPr>
        <p:spPr/>
        <p:txBody>
          <a:bodyPr/>
          <a:lstStyle/>
          <a:p>
            <a:fld id="{CA6D97B4-BA09-46EA-99DB-294EC6CF247B}" type="slidenum">
              <a:rPr lang="en-US" smtClean="0"/>
              <a:t>7</a:t>
            </a:fld>
            <a:endParaRPr lang="en-US"/>
          </a:p>
        </p:txBody>
      </p:sp>
    </p:spTree>
    <p:extLst>
      <p:ext uri="{BB962C8B-B14F-4D97-AF65-F5344CB8AC3E}">
        <p14:creationId xmlns:p14="http://schemas.microsoft.com/office/powerpoint/2010/main" val="365573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a:t>
            </a:r>
            <a:r>
              <a:rPr lang="en-US" b="1" i="0" dirty="0">
                <a:solidFill>
                  <a:srgbClr val="000000"/>
                </a:solidFill>
                <a:effectLst/>
                <a:latin typeface="Open Sans" panose="020B0606030504020204" pitchFamily="34" charset="0"/>
              </a:rPr>
              <a:t>Alcohol-Related Birth Defects (ARBD) may have one or more physical birth defects, affecting the heart, kidneys, bones, hearing , and vision </a:t>
            </a:r>
            <a:endParaRPr lang="en-US" dirty="0"/>
          </a:p>
        </p:txBody>
      </p:sp>
      <p:sp>
        <p:nvSpPr>
          <p:cNvPr id="4" name="Slide Number Placeholder 3"/>
          <p:cNvSpPr>
            <a:spLocks noGrp="1"/>
          </p:cNvSpPr>
          <p:nvPr>
            <p:ph type="sldNum" sz="quarter" idx="5"/>
          </p:nvPr>
        </p:nvSpPr>
        <p:spPr/>
        <p:txBody>
          <a:bodyPr/>
          <a:lstStyle/>
          <a:p>
            <a:fld id="{CA6D97B4-BA09-46EA-99DB-294EC6CF247B}" type="slidenum">
              <a:rPr lang="en-US" smtClean="0"/>
              <a:t>8</a:t>
            </a:fld>
            <a:endParaRPr lang="en-US"/>
          </a:p>
        </p:txBody>
      </p:sp>
    </p:spTree>
    <p:extLst>
      <p:ext uri="{BB962C8B-B14F-4D97-AF65-F5344CB8AC3E}">
        <p14:creationId xmlns:p14="http://schemas.microsoft.com/office/powerpoint/2010/main" val="42241987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Alcohol-Related Neurodevelopmental Disorder (ARND) can affect cognitive functioning, leading to intellectual disabilities, problems with learning and recall. They may act on impulse without understanding the consequences. They could develop significant behavioral issues as well.</a:t>
            </a:r>
            <a:endParaRPr lang="en-US" dirty="0"/>
          </a:p>
        </p:txBody>
      </p:sp>
      <p:sp>
        <p:nvSpPr>
          <p:cNvPr id="4" name="Slide Number Placeholder 3"/>
          <p:cNvSpPr>
            <a:spLocks noGrp="1"/>
          </p:cNvSpPr>
          <p:nvPr>
            <p:ph type="sldNum" sz="quarter" idx="5"/>
          </p:nvPr>
        </p:nvSpPr>
        <p:spPr/>
        <p:txBody>
          <a:bodyPr/>
          <a:lstStyle/>
          <a:p>
            <a:fld id="{CA6D97B4-BA09-46EA-99DB-294EC6CF247B}" type="slidenum">
              <a:rPr lang="en-US" smtClean="0"/>
              <a:t>9</a:t>
            </a:fld>
            <a:endParaRPr lang="en-US"/>
          </a:p>
        </p:txBody>
      </p:sp>
    </p:spTree>
    <p:extLst>
      <p:ext uri="{BB962C8B-B14F-4D97-AF65-F5344CB8AC3E}">
        <p14:creationId xmlns:p14="http://schemas.microsoft.com/office/powerpoint/2010/main" val="2403044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490663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3067530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75F367-9A9A-469E-A15A-B4656550D911}"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926690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3480647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75F367-9A9A-469E-A15A-B4656550D911}"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64699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3605648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1657905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2413097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1698218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417541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1155302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1154169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379737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4121775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2832018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409B0D0-03E4-4864-AEAF-C818FED45040}" type="datetimeFigureOut">
              <a:rPr lang="en-US" smtClean="0"/>
              <a:t>9/5/2022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1675F367-9A9A-469E-A15A-B4656550D911}" type="slidenum">
              <a:rPr lang="en-US" smtClean="0"/>
              <a:t>‹#›</a:t>
            </a:fld>
            <a:endParaRPr lang="en-US" dirty="0"/>
          </a:p>
        </p:txBody>
      </p:sp>
    </p:spTree>
    <p:extLst>
      <p:ext uri="{BB962C8B-B14F-4D97-AF65-F5344CB8AC3E}">
        <p14:creationId xmlns:p14="http://schemas.microsoft.com/office/powerpoint/2010/main" val="3501644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409B0D0-03E4-4864-AEAF-C818FED45040}" type="datetimeFigureOut">
              <a:rPr lang="en-US" smtClean="0"/>
              <a:t>9/5/2022</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1675F367-9A9A-469E-A15A-B4656550D911}" type="slidenum">
              <a:rPr lang="en-US" smtClean="0"/>
              <a:t>‹#›</a:t>
            </a:fld>
            <a:endParaRPr lang="en-US" dirty="0"/>
          </a:p>
        </p:txBody>
      </p:sp>
    </p:spTree>
    <p:extLst>
      <p:ext uri="{BB962C8B-B14F-4D97-AF65-F5344CB8AC3E}">
        <p14:creationId xmlns:p14="http://schemas.microsoft.com/office/powerpoint/2010/main" val="363610921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m4a"/><Relationship Id="rId1" Type="http://schemas.microsoft.com/office/2007/relationships/media" Target="../media/media2.m4a"/><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667A9-1E6B-ED96-3193-68C5E2FCB588}"/>
              </a:ext>
            </a:extLst>
          </p:cNvPr>
          <p:cNvSpPr>
            <a:spLocks noGrp="1"/>
          </p:cNvSpPr>
          <p:nvPr>
            <p:ph type="ctrTitle"/>
          </p:nvPr>
        </p:nvSpPr>
        <p:spPr>
          <a:xfrm>
            <a:off x="2589213" y="1474840"/>
            <a:ext cx="8915399" cy="3302542"/>
          </a:xfrm>
        </p:spPr>
        <p:txBody>
          <a:bodyPr>
            <a:normAutofit fontScale="90000"/>
          </a:bodyPr>
          <a:lstStyle/>
          <a:p>
            <a:r>
              <a:rPr lang="en-US" sz="6700" dirty="0"/>
              <a:t>FETAL ALCOHOL SPECTRUM DISORDERS</a:t>
            </a:r>
            <a:br>
              <a:rPr lang="en-US" dirty="0"/>
            </a:br>
            <a:r>
              <a:rPr lang="en-US" dirty="0"/>
              <a:t>(FASDs)</a:t>
            </a:r>
          </a:p>
        </p:txBody>
      </p:sp>
      <p:sp>
        <p:nvSpPr>
          <p:cNvPr id="3" name="Subtitle 2">
            <a:extLst>
              <a:ext uri="{FF2B5EF4-FFF2-40B4-BE49-F238E27FC236}">
                <a16:creationId xmlns:a16="http://schemas.microsoft.com/office/drawing/2014/main" id="{EFEB43CB-B5A8-F463-6EA6-79BAC36758AF}"/>
              </a:ext>
            </a:extLst>
          </p:cNvPr>
          <p:cNvSpPr>
            <a:spLocks noGrp="1"/>
          </p:cNvSpPr>
          <p:nvPr>
            <p:ph type="subTitle" idx="1"/>
          </p:nvPr>
        </p:nvSpPr>
        <p:spPr>
          <a:xfrm>
            <a:off x="2589213" y="5161935"/>
            <a:ext cx="8915399" cy="741727"/>
          </a:xfrm>
        </p:spPr>
        <p:txBody>
          <a:bodyPr>
            <a:normAutofit/>
          </a:bodyPr>
          <a:lstStyle/>
          <a:p>
            <a:r>
              <a:rPr lang="en-US" sz="2400" dirty="0"/>
              <a:t>NEWAYGO COUNTY MENTAL HEALTH</a:t>
            </a:r>
          </a:p>
        </p:txBody>
      </p:sp>
      <p:pic>
        <p:nvPicPr>
          <p:cNvPr id="45" name="Audio 44">
            <a:hlinkClick r:id="" action="ppaction://media"/>
            <a:extLst>
              <a:ext uri="{FF2B5EF4-FFF2-40B4-BE49-F238E27FC236}">
                <a16:creationId xmlns:a16="http://schemas.microsoft.com/office/drawing/2014/main" id="{0E3CD902-6204-A95F-DC5B-401F9FC10E6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23466538"/>
      </p:ext>
    </p:extLst>
  </p:cSld>
  <p:clrMapOvr>
    <a:masterClrMapping/>
  </p:clrMapOvr>
  <mc:AlternateContent xmlns:mc="http://schemas.openxmlformats.org/markup-compatibility/2006">
    <mc:Choice xmlns:p14="http://schemas.microsoft.com/office/powerpoint/2010/main" Requires="p14">
      <p:transition spd="slow" p14:dur="2000" advTm="6223"/>
    </mc:Choice>
    <mc:Fallback>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D71DF-A6B0-8763-82FC-4DF6344B699B}"/>
              </a:ext>
            </a:extLst>
          </p:cNvPr>
          <p:cNvSpPr>
            <a:spLocks noGrp="1"/>
          </p:cNvSpPr>
          <p:nvPr>
            <p:ph type="title"/>
          </p:nvPr>
        </p:nvSpPr>
        <p:spPr>
          <a:xfrm>
            <a:off x="1517515" y="624110"/>
            <a:ext cx="10223770" cy="1280890"/>
          </a:xfrm>
        </p:spPr>
        <p:txBody>
          <a:bodyPr>
            <a:noAutofit/>
          </a:bodyPr>
          <a:lstStyle/>
          <a:p>
            <a:r>
              <a:rPr lang="en-US" sz="4000" dirty="0"/>
              <a:t>Neurobehavioral Disorder Associated with Prenatal Alcohol Exposure (ND-PAE)</a:t>
            </a:r>
          </a:p>
        </p:txBody>
      </p:sp>
      <p:sp>
        <p:nvSpPr>
          <p:cNvPr id="3" name="Content Placeholder 2">
            <a:extLst>
              <a:ext uri="{FF2B5EF4-FFF2-40B4-BE49-F238E27FC236}">
                <a16:creationId xmlns:a16="http://schemas.microsoft.com/office/drawing/2014/main" id="{7BA4EF0B-52C0-936C-7955-0D0DDFD708AE}"/>
              </a:ext>
            </a:extLst>
          </p:cNvPr>
          <p:cNvSpPr>
            <a:spLocks noGrp="1"/>
          </p:cNvSpPr>
          <p:nvPr>
            <p:ph idx="1"/>
          </p:nvPr>
        </p:nvSpPr>
        <p:spPr>
          <a:xfrm>
            <a:off x="2276272" y="2133600"/>
            <a:ext cx="9228340" cy="3041515"/>
          </a:xfrm>
        </p:spPr>
        <p:txBody>
          <a:bodyPr>
            <a:normAutofit/>
          </a:bodyPr>
          <a:lstStyle/>
          <a:p>
            <a:r>
              <a:rPr lang="en-US" sz="4000" dirty="0"/>
              <a:t>Three main areas:</a:t>
            </a:r>
          </a:p>
          <a:p>
            <a:pPr lvl="1"/>
            <a:r>
              <a:rPr lang="en-US" sz="4000" dirty="0"/>
              <a:t>Thinking and Memory</a:t>
            </a:r>
          </a:p>
          <a:p>
            <a:pPr lvl="2"/>
            <a:r>
              <a:rPr lang="en-US" sz="4000" dirty="0"/>
              <a:t>Behavioral (Mood/ADHD)</a:t>
            </a:r>
          </a:p>
          <a:p>
            <a:pPr lvl="3"/>
            <a:r>
              <a:rPr lang="en-US" sz="4000" dirty="0"/>
              <a:t>Basic Living Skills</a:t>
            </a:r>
          </a:p>
          <a:p>
            <a:pPr marL="1371600" lvl="3" indent="0">
              <a:buNone/>
            </a:pPr>
            <a:endParaRPr lang="en-US" sz="4000" dirty="0"/>
          </a:p>
        </p:txBody>
      </p:sp>
      <p:sp>
        <p:nvSpPr>
          <p:cNvPr id="4" name="TextBox 3">
            <a:extLst>
              <a:ext uri="{FF2B5EF4-FFF2-40B4-BE49-F238E27FC236}">
                <a16:creationId xmlns:a16="http://schemas.microsoft.com/office/drawing/2014/main" id="{8CD97ABC-2EA9-2043-7014-678B34C98B04}"/>
              </a:ext>
            </a:extLst>
          </p:cNvPr>
          <p:cNvSpPr txBox="1"/>
          <p:nvPr/>
        </p:nvSpPr>
        <p:spPr>
          <a:xfrm>
            <a:off x="1394331" y="5352337"/>
            <a:ext cx="10107038" cy="1200329"/>
          </a:xfrm>
          <a:prstGeom prst="rect">
            <a:avLst/>
          </a:prstGeom>
          <a:solidFill>
            <a:schemeClr val="accent2">
              <a:lumMod val="60000"/>
              <a:lumOff val="40000"/>
            </a:schemeClr>
          </a:solidFill>
        </p:spPr>
        <p:txBody>
          <a:bodyPr wrap="square" rtlCol="0">
            <a:spAutoFit/>
          </a:bodyPr>
          <a:lstStyle/>
          <a:p>
            <a:r>
              <a:rPr lang="en-US" sz="2400" dirty="0"/>
              <a:t>CDC explains that the mother would have to consume more than 13 alcoholic drinks in one month, or more than 2 drinks in one sitting, for the child to have this diagnoses. </a:t>
            </a:r>
          </a:p>
        </p:txBody>
      </p:sp>
      <p:pic>
        <p:nvPicPr>
          <p:cNvPr id="6" name="Audio 5">
            <a:hlinkClick r:id="" action="ppaction://media"/>
            <a:extLst>
              <a:ext uri="{FF2B5EF4-FFF2-40B4-BE49-F238E27FC236}">
                <a16:creationId xmlns:a16="http://schemas.microsoft.com/office/drawing/2014/main" id="{814BDF95-EC5C-52D3-8885-8004EDF8A7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32607544"/>
      </p:ext>
    </p:extLst>
  </p:cSld>
  <p:clrMapOvr>
    <a:masterClrMapping/>
  </p:clrMapOvr>
  <mc:AlternateContent xmlns:mc="http://schemas.openxmlformats.org/markup-compatibility/2006">
    <mc:Choice xmlns:p14="http://schemas.microsoft.com/office/powerpoint/2010/main" Requires="p14">
      <p:transition spd="slow" p14:dur="2000" advTm="37862"/>
    </mc:Choice>
    <mc:Fallback>
      <p:transition spd="slow" advTm="37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75572-6D51-C082-8857-6289ED0F1769}"/>
              </a:ext>
            </a:extLst>
          </p:cNvPr>
          <p:cNvSpPr>
            <a:spLocks noGrp="1"/>
          </p:cNvSpPr>
          <p:nvPr>
            <p:ph type="title"/>
          </p:nvPr>
        </p:nvSpPr>
        <p:spPr>
          <a:xfrm>
            <a:off x="1750979" y="624110"/>
            <a:ext cx="9753633" cy="1280890"/>
          </a:xfrm>
        </p:spPr>
        <p:txBody>
          <a:bodyPr>
            <a:noAutofit/>
          </a:bodyPr>
          <a:lstStyle/>
          <a:p>
            <a:r>
              <a:rPr lang="en-US" sz="5000" dirty="0"/>
              <a:t>Fetal Alcohol Syndrome (FAS)</a:t>
            </a:r>
          </a:p>
        </p:txBody>
      </p:sp>
      <p:sp>
        <p:nvSpPr>
          <p:cNvPr id="3" name="Content Placeholder 2">
            <a:extLst>
              <a:ext uri="{FF2B5EF4-FFF2-40B4-BE49-F238E27FC236}">
                <a16:creationId xmlns:a16="http://schemas.microsoft.com/office/drawing/2014/main" id="{1099F621-6CD0-92AE-E77A-1517D3FD6CE1}"/>
              </a:ext>
            </a:extLst>
          </p:cNvPr>
          <p:cNvSpPr>
            <a:spLocks noGrp="1"/>
          </p:cNvSpPr>
          <p:nvPr>
            <p:ph idx="1"/>
          </p:nvPr>
        </p:nvSpPr>
        <p:spPr>
          <a:xfrm>
            <a:off x="1750979" y="1429965"/>
            <a:ext cx="9951395" cy="5126477"/>
          </a:xfrm>
        </p:spPr>
        <p:txBody>
          <a:bodyPr>
            <a:normAutofit/>
          </a:bodyPr>
          <a:lstStyle/>
          <a:p>
            <a:r>
              <a:rPr lang="en-US" sz="4000" dirty="0"/>
              <a:t>Central Nervous System problems</a:t>
            </a:r>
          </a:p>
          <a:p>
            <a:pPr lvl="1"/>
            <a:r>
              <a:rPr lang="en-US" sz="4000" dirty="0"/>
              <a:t>Classic Facial Features</a:t>
            </a:r>
          </a:p>
          <a:p>
            <a:pPr lvl="2"/>
            <a:r>
              <a:rPr lang="en-US" sz="4000" dirty="0"/>
              <a:t>Low Birth Weight and Length</a:t>
            </a:r>
          </a:p>
          <a:p>
            <a:pPr lvl="3"/>
            <a:r>
              <a:rPr lang="en-US" sz="4000" dirty="0"/>
              <a:t>Vision and Hearing Problems</a:t>
            </a:r>
          </a:p>
          <a:p>
            <a:pPr lvl="4"/>
            <a:r>
              <a:rPr lang="en-US" sz="4000" dirty="0"/>
              <a:t>Communication Issues</a:t>
            </a:r>
          </a:p>
          <a:p>
            <a:pPr lvl="5"/>
            <a:r>
              <a:rPr lang="en-US" sz="4000" dirty="0"/>
              <a:t>Behavioral Issues</a:t>
            </a:r>
          </a:p>
        </p:txBody>
      </p:sp>
      <p:sp>
        <p:nvSpPr>
          <p:cNvPr id="4" name="TextBox 3">
            <a:extLst>
              <a:ext uri="{FF2B5EF4-FFF2-40B4-BE49-F238E27FC236}">
                <a16:creationId xmlns:a16="http://schemas.microsoft.com/office/drawing/2014/main" id="{352EBD93-0C81-7D74-632C-FECF51F713DB}"/>
              </a:ext>
            </a:extLst>
          </p:cNvPr>
          <p:cNvSpPr txBox="1"/>
          <p:nvPr/>
        </p:nvSpPr>
        <p:spPr>
          <a:xfrm>
            <a:off x="2681591" y="5848556"/>
            <a:ext cx="6828817" cy="707886"/>
          </a:xfrm>
          <a:prstGeom prst="rect">
            <a:avLst/>
          </a:prstGeom>
          <a:solidFill>
            <a:schemeClr val="accent2">
              <a:lumMod val="60000"/>
              <a:lumOff val="40000"/>
            </a:schemeClr>
          </a:solidFill>
        </p:spPr>
        <p:txBody>
          <a:bodyPr wrap="square" rtlCol="0">
            <a:spAutoFit/>
          </a:bodyPr>
          <a:lstStyle/>
          <a:p>
            <a:r>
              <a:rPr lang="en-US" sz="4000" dirty="0"/>
              <a:t>Most involved of the FASDs</a:t>
            </a:r>
          </a:p>
        </p:txBody>
      </p:sp>
      <p:pic>
        <p:nvPicPr>
          <p:cNvPr id="11" name="Audio 10">
            <a:hlinkClick r:id="" action="ppaction://media"/>
            <a:extLst>
              <a:ext uri="{FF2B5EF4-FFF2-40B4-BE49-F238E27FC236}">
                <a16:creationId xmlns:a16="http://schemas.microsoft.com/office/drawing/2014/main" id="{A86C8F29-0B41-BD34-EC8D-E88975C72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20925956"/>
      </p:ext>
    </p:extLst>
  </p:cSld>
  <p:clrMapOvr>
    <a:masterClrMapping/>
  </p:clrMapOvr>
  <mc:AlternateContent xmlns:mc="http://schemas.openxmlformats.org/markup-compatibility/2006">
    <mc:Choice xmlns:p14="http://schemas.microsoft.com/office/powerpoint/2010/main" Requires="p14">
      <p:transition spd="slow" p14:dur="2000" advTm="25181"/>
    </mc:Choice>
    <mc:Fallback>
      <p:transition spd="slow" advTm="25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grpSp>
        <p:nvGrpSpPr>
          <p:cNvPr id="77" name="Group 8">
            <a:extLst>
              <a:ext uri="{FF2B5EF4-FFF2-40B4-BE49-F238E27FC236}">
                <a16:creationId xmlns:a16="http://schemas.microsoft.com/office/drawing/2014/main" id="{7B7EFD05-5F12-420E-8AEF-74D5EF9D5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6B6786B7-9BA0-488B-8C6B-1C5BB4E2A5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ACF6C842-D596-43D3-B584-5672E0D33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6DF84F3E-35FA-497B-B6FA-F453E82F32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2846D7FA-E05C-448E-B156-F77C205A14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E269AD3A-E6B6-4322-A013-276CBC1B0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CEFB9F00-6239-4BF6-B439-D16231B240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74D1DDDB-FC85-40C5-9225-06312C451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E9217709-40C1-4F4A-AB69-8A693608A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ACCD26D6-BC97-43F5-B803-5838985FC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8136022F-2988-42E2-90E1-617D189F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03859925-85FA-4D69-A0AB-6F827E3B5C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BAE65FC7-970A-4DCC-9FB4-CF0F7496A9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8" name="Group 22">
            <a:extLst>
              <a:ext uri="{FF2B5EF4-FFF2-40B4-BE49-F238E27FC236}">
                <a16:creationId xmlns:a16="http://schemas.microsoft.com/office/drawing/2014/main" id="{B64F33C7-E158-4057-87E7-6F42AA6D03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157"/>
            <a:ext cx="2356675" cy="6853096"/>
            <a:chOff x="6627813" y="195610"/>
            <a:chExt cx="1952625" cy="5678141"/>
          </a:xfrm>
        </p:grpSpPr>
        <p:sp>
          <p:nvSpPr>
            <p:cNvPr id="24" name="Freeform 27">
              <a:extLst>
                <a:ext uri="{FF2B5EF4-FFF2-40B4-BE49-F238E27FC236}">
                  <a16:creationId xmlns:a16="http://schemas.microsoft.com/office/drawing/2014/main" id="{26714E66-FCC0-42F6-B127-0F91203BC5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7E0BD3C9-F0D9-4A53-87DF-71D17D328D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DFA9FE4C-FCED-4A9A-9E43-358EB75011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E5D5BB28-15EC-4D32-9C05-C2206AF9E2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06210E9D-4080-4566-B32A-3A8BE356F8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894D3505-0982-40B2-8131-1B6BFF2736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11598CAB-0965-48D6-999C-91450C50DE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29E94126-468A-4060-BCBC-DC3806A46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438F3422-C112-405B-B955-7B16907214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C99C65FC-23C1-4B1D-A385-29B46619D2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53D192C3-5E79-4B85-98D0-8F6C681CD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8709C0CF-D42A-4EE0-9C30-B0B72C69AD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9" name="Rectangle 36">
            <a:extLst>
              <a:ext uri="{FF2B5EF4-FFF2-40B4-BE49-F238E27FC236}">
                <a16:creationId xmlns:a16="http://schemas.microsoft.com/office/drawing/2014/main" id="{B8FE8EF1-7AF2-4864-A8DE-7EE3481D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0" name="Freeform 6">
            <a:extLst>
              <a:ext uri="{FF2B5EF4-FFF2-40B4-BE49-F238E27FC236}">
                <a16:creationId xmlns:a16="http://schemas.microsoft.com/office/drawing/2014/main" id="{76CB6AE4-A444-41E5-A744-47F048A15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81" name="Rectangle 40">
            <a:extLst>
              <a:ext uri="{FF2B5EF4-FFF2-40B4-BE49-F238E27FC236}">
                <a16:creationId xmlns:a16="http://schemas.microsoft.com/office/drawing/2014/main" id="{B4BAC1B2-6636-4CB3-8018-BAAE8A045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2" name="Rectangle 42">
            <a:extLst>
              <a:ext uri="{FF2B5EF4-FFF2-40B4-BE49-F238E27FC236}">
                <a16:creationId xmlns:a16="http://schemas.microsoft.com/office/drawing/2014/main" id="{99E51F2A-41B1-4159-8DCF-C9E46EDC5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2047" y="935646"/>
            <a:ext cx="4851190" cy="4968016"/>
          </a:xfrm>
          <a:prstGeom prst="rect">
            <a:avLst/>
          </a:prstGeom>
          <a:solidFill>
            <a:schemeClr val="bg1"/>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44">
            <a:extLst>
              <a:ext uri="{FF2B5EF4-FFF2-40B4-BE49-F238E27FC236}">
                <a16:creationId xmlns:a16="http://schemas.microsoft.com/office/drawing/2014/main" id="{4868BDA6-98C8-4E7B-8A59-1162BE9390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7364" y="228600"/>
            <a:ext cx="2851523" cy="6638625"/>
            <a:chOff x="2487613" y="285750"/>
            <a:chExt cx="2428875" cy="5654676"/>
          </a:xfrm>
        </p:grpSpPr>
        <p:sp>
          <p:nvSpPr>
            <p:cNvPr id="46" name="Freeform 11">
              <a:extLst>
                <a:ext uri="{FF2B5EF4-FFF2-40B4-BE49-F238E27FC236}">
                  <a16:creationId xmlns:a16="http://schemas.microsoft.com/office/drawing/2014/main" id="{D81ADA10-FA3B-405F-86D4-1BA4D4140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47" name="Freeform 12">
              <a:extLst>
                <a:ext uri="{FF2B5EF4-FFF2-40B4-BE49-F238E27FC236}">
                  <a16:creationId xmlns:a16="http://schemas.microsoft.com/office/drawing/2014/main" id="{D4F2022F-50BA-40A0-9DE3-95D8E5D847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48" name="Freeform 13">
              <a:extLst>
                <a:ext uri="{FF2B5EF4-FFF2-40B4-BE49-F238E27FC236}">
                  <a16:creationId xmlns:a16="http://schemas.microsoft.com/office/drawing/2014/main" id="{D45B3AAD-CD8F-42A9-8911-746584CB4F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9" name="Freeform 14">
              <a:extLst>
                <a:ext uri="{FF2B5EF4-FFF2-40B4-BE49-F238E27FC236}">
                  <a16:creationId xmlns:a16="http://schemas.microsoft.com/office/drawing/2014/main" id="{1B5BBA15-98B5-49B1-BFAA-70496407C6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50" name="Freeform 15">
              <a:extLst>
                <a:ext uri="{FF2B5EF4-FFF2-40B4-BE49-F238E27FC236}">
                  <a16:creationId xmlns:a16="http://schemas.microsoft.com/office/drawing/2014/main" id="{1426328E-D8AD-4CF3-84C4-EADAF4B7CC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51" name="Freeform 16">
              <a:extLst>
                <a:ext uri="{FF2B5EF4-FFF2-40B4-BE49-F238E27FC236}">
                  <a16:creationId xmlns:a16="http://schemas.microsoft.com/office/drawing/2014/main" id="{6D173D77-4FAE-4B6E-BCA3-88C023DEA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52" name="Freeform 17">
              <a:extLst>
                <a:ext uri="{FF2B5EF4-FFF2-40B4-BE49-F238E27FC236}">
                  <a16:creationId xmlns:a16="http://schemas.microsoft.com/office/drawing/2014/main" id="{D2F3C6ED-3296-4551-890C-E00636FC45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53" name="Freeform 18">
              <a:extLst>
                <a:ext uri="{FF2B5EF4-FFF2-40B4-BE49-F238E27FC236}">
                  <a16:creationId xmlns:a16="http://schemas.microsoft.com/office/drawing/2014/main" id="{CCD94978-E895-4165-8420-BFD493A48B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54" name="Freeform 19">
              <a:extLst>
                <a:ext uri="{FF2B5EF4-FFF2-40B4-BE49-F238E27FC236}">
                  <a16:creationId xmlns:a16="http://schemas.microsoft.com/office/drawing/2014/main" id="{2D296B6E-5119-44C6-8316-91B13AC22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55" name="Freeform 20">
              <a:extLst>
                <a:ext uri="{FF2B5EF4-FFF2-40B4-BE49-F238E27FC236}">
                  <a16:creationId xmlns:a16="http://schemas.microsoft.com/office/drawing/2014/main" id="{9718EC72-EF07-434B-86CA-F9FB74FA47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56" name="Freeform 21">
              <a:extLst>
                <a:ext uri="{FF2B5EF4-FFF2-40B4-BE49-F238E27FC236}">
                  <a16:creationId xmlns:a16="http://schemas.microsoft.com/office/drawing/2014/main" id="{4A84889A-F40B-4581-B8FF-D34D3EC211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57" name="Freeform 22">
              <a:extLst>
                <a:ext uri="{FF2B5EF4-FFF2-40B4-BE49-F238E27FC236}">
                  <a16:creationId xmlns:a16="http://schemas.microsoft.com/office/drawing/2014/main" id="{EEA5C22F-63E7-4E2A-9135-6820FC6B8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4" name="Group 58">
            <a:extLst>
              <a:ext uri="{FF2B5EF4-FFF2-40B4-BE49-F238E27FC236}">
                <a16:creationId xmlns:a16="http://schemas.microsoft.com/office/drawing/2014/main" id="{12B2B893-BDFC-47A3-A8C8-B3351994B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14579" y="-786"/>
            <a:ext cx="2356675" cy="6854040"/>
            <a:chOff x="6627813" y="194833"/>
            <a:chExt cx="1952625" cy="5678918"/>
          </a:xfrm>
        </p:grpSpPr>
        <p:sp>
          <p:nvSpPr>
            <p:cNvPr id="60" name="Freeform 27">
              <a:extLst>
                <a:ext uri="{FF2B5EF4-FFF2-40B4-BE49-F238E27FC236}">
                  <a16:creationId xmlns:a16="http://schemas.microsoft.com/office/drawing/2014/main" id="{8D083C0B-408E-4195-B8E1-33451B8A3C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61" name="Freeform 28">
              <a:extLst>
                <a:ext uri="{FF2B5EF4-FFF2-40B4-BE49-F238E27FC236}">
                  <a16:creationId xmlns:a16="http://schemas.microsoft.com/office/drawing/2014/main" id="{7C7442FE-70AA-4B30-9386-0E011A0A92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62" name="Freeform 29">
              <a:extLst>
                <a:ext uri="{FF2B5EF4-FFF2-40B4-BE49-F238E27FC236}">
                  <a16:creationId xmlns:a16="http://schemas.microsoft.com/office/drawing/2014/main" id="{6183366D-5F8A-40D5-9D35-25286ECB4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63" name="Freeform 30">
              <a:extLst>
                <a:ext uri="{FF2B5EF4-FFF2-40B4-BE49-F238E27FC236}">
                  <a16:creationId xmlns:a16="http://schemas.microsoft.com/office/drawing/2014/main" id="{F9E4E29F-ED9B-42DE-8858-A3B54120E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64" name="Freeform 31">
              <a:extLst>
                <a:ext uri="{FF2B5EF4-FFF2-40B4-BE49-F238E27FC236}">
                  <a16:creationId xmlns:a16="http://schemas.microsoft.com/office/drawing/2014/main" id="{75C77770-2C7D-4356-A1C0-F3B10DCCCE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65" name="Freeform 32">
              <a:extLst>
                <a:ext uri="{FF2B5EF4-FFF2-40B4-BE49-F238E27FC236}">
                  <a16:creationId xmlns:a16="http://schemas.microsoft.com/office/drawing/2014/main" id="{A583B398-24D3-452A-9279-409D85D4C3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66" name="Freeform 33">
              <a:extLst>
                <a:ext uri="{FF2B5EF4-FFF2-40B4-BE49-F238E27FC236}">
                  <a16:creationId xmlns:a16="http://schemas.microsoft.com/office/drawing/2014/main" id="{8592BE0E-0BF6-4FE9-ABD6-7B7188BFD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67" name="Freeform 34">
              <a:extLst>
                <a:ext uri="{FF2B5EF4-FFF2-40B4-BE49-F238E27FC236}">
                  <a16:creationId xmlns:a16="http://schemas.microsoft.com/office/drawing/2014/main" id="{C3D34FBF-02FF-4A36-BD2F-560F61252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68" name="Freeform 35">
              <a:extLst>
                <a:ext uri="{FF2B5EF4-FFF2-40B4-BE49-F238E27FC236}">
                  <a16:creationId xmlns:a16="http://schemas.microsoft.com/office/drawing/2014/main" id="{F7F01C2A-5852-4E78-87E5-9639938154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69" name="Freeform 36">
              <a:extLst>
                <a:ext uri="{FF2B5EF4-FFF2-40B4-BE49-F238E27FC236}">
                  <a16:creationId xmlns:a16="http://schemas.microsoft.com/office/drawing/2014/main" id="{3F3D15E2-E389-4E28-815C-9F1EF5387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70" name="Freeform 37">
              <a:extLst>
                <a:ext uri="{FF2B5EF4-FFF2-40B4-BE49-F238E27FC236}">
                  <a16:creationId xmlns:a16="http://schemas.microsoft.com/office/drawing/2014/main" id="{933BD079-DCEA-44C2-A3ED-3919F996F1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71" name="Freeform 38">
              <a:extLst>
                <a:ext uri="{FF2B5EF4-FFF2-40B4-BE49-F238E27FC236}">
                  <a16:creationId xmlns:a16="http://schemas.microsoft.com/office/drawing/2014/main" id="{760D82AC-986D-4E9A-9989-BB83B349D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 name="Content Placeholder 2">
            <a:extLst>
              <a:ext uri="{FF2B5EF4-FFF2-40B4-BE49-F238E27FC236}">
                <a16:creationId xmlns:a16="http://schemas.microsoft.com/office/drawing/2014/main" id="{7A2DB30F-7D60-4318-72A5-4AD9409F26BB}"/>
              </a:ext>
            </a:extLst>
          </p:cNvPr>
          <p:cNvSpPr>
            <a:spLocks noGrp="1"/>
          </p:cNvSpPr>
          <p:nvPr>
            <p:ph idx="1"/>
          </p:nvPr>
        </p:nvSpPr>
        <p:spPr>
          <a:xfrm>
            <a:off x="8288374" y="1692564"/>
            <a:ext cx="3320153" cy="4046868"/>
          </a:xfrm>
        </p:spPr>
        <p:txBody>
          <a:bodyPr vert="horz" lIns="91440" tIns="45720" rIns="91440" bIns="45720" rtlCol="0" anchor="t">
            <a:noAutofit/>
          </a:bodyPr>
          <a:lstStyle/>
          <a:p>
            <a:pPr marL="0" indent="0">
              <a:buNone/>
            </a:pPr>
            <a:r>
              <a:rPr lang="en-US" sz="7000" dirty="0">
                <a:solidFill>
                  <a:schemeClr val="tx1">
                    <a:lumMod val="65000"/>
                    <a:lumOff val="35000"/>
                  </a:schemeClr>
                </a:solidFill>
              </a:rPr>
              <a:t>THERE IS NO CURE</a:t>
            </a:r>
          </a:p>
        </p:txBody>
      </p:sp>
      <p:pic>
        <p:nvPicPr>
          <p:cNvPr id="4" name="Picture 3">
            <a:extLst>
              <a:ext uri="{FF2B5EF4-FFF2-40B4-BE49-F238E27FC236}">
                <a16:creationId xmlns:a16="http://schemas.microsoft.com/office/drawing/2014/main" id="{8DC56247-0DDA-5F02-E4DD-DEB322839A54}"/>
              </a:ext>
            </a:extLst>
          </p:cNvPr>
          <p:cNvPicPr>
            <a:picLocks noChangeAspect="1"/>
          </p:cNvPicPr>
          <p:nvPr/>
        </p:nvPicPr>
        <p:blipFill>
          <a:blip r:embed="rId5"/>
          <a:stretch>
            <a:fillRect/>
          </a:stretch>
        </p:blipFill>
        <p:spPr>
          <a:xfrm>
            <a:off x="929675" y="1306606"/>
            <a:ext cx="4213521" cy="4213521"/>
          </a:xfrm>
          <a:prstGeom prst="rect">
            <a:avLst/>
          </a:prstGeom>
        </p:spPr>
      </p:pic>
      <p:sp>
        <p:nvSpPr>
          <p:cNvPr id="85" name="Rectangle 72">
            <a:extLst>
              <a:ext uri="{FF2B5EF4-FFF2-40B4-BE49-F238E27FC236}">
                <a16:creationId xmlns:a16="http://schemas.microsoft.com/office/drawing/2014/main" id="{FE8CCA1D-3EED-438C-8DF2-1F365B6F1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7355"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86" name="Freeform 33">
            <a:extLst>
              <a:ext uri="{FF2B5EF4-FFF2-40B4-BE49-F238E27FC236}">
                <a16:creationId xmlns:a16="http://schemas.microsoft.com/office/drawing/2014/main" id="{32D9B158-7DEE-41F9-AC1A-4F746D4282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087355"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pic>
        <p:nvPicPr>
          <p:cNvPr id="5" name="Audio 4">
            <a:hlinkClick r:id="" action="ppaction://media"/>
            <a:extLst>
              <a:ext uri="{FF2B5EF4-FFF2-40B4-BE49-F238E27FC236}">
                <a16:creationId xmlns:a16="http://schemas.microsoft.com/office/drawing/2014/main" id="{72FF4687-B22E-C490-2D19-9820C33793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242692044"/>
      </p:ext>
    </p:extLst>
  </p:cSld>
  <p:clrMapOvr>
    <a:masterClrMapping/>
  </p:clrMapOvr>
  <mc:AlternateContent xmlns:mc="http://schemas.openxmlformats.org/markup-compatibility/2006">
    <mc:Choice xmlns:p14="http://schemas.microsoft.com/office/powerpoint/2010/main" Requires="p14">
      <p:transition spd="slow" p14:dur="2000" advTm="23559"/>
    </mc:Choice>
    <mc:Fallback>
      <p:transition spd="slow" advTm="2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20B23-2362-67EA-5B46-C74B25F8DE87}"/>
              </a:ext>
            </a:extLst>
          </p:cNvPr>
          <p:cNvSpPr>
            <a:spLocks noGrp="1"/>
          </p:cNvSpPr>
          <p:nvPr>
            <p:ph type="title"/>
          </p:nvPr>
        </p:nvSpPr>
        <p:spPr/>
        <p:txBody>
          <a:bodyPr>
            <a:normAutofit/>
          </a:bodyPr>
          <a:lstStyle/>
          <a:p>
            <a:pPr algn="ctr"/>
            <a:r>
              <a:rPr lang="en-US" sz="6000" dirty="0"/>
              <a:t>TREATMENT</a:t>
            </a:r>
          </a:p>
        </p:txBody>
      </p:sp>
      <p:sp>
        <p:nvSpPr>
          <p:cNvPr id="3" name="Content Placeholder 2">
            <a:extLst>
              <a:ext uri="{FF2B5EF4-FFF2-40B4-BE49-F238E27FC236}">
                <a16:creationId xmlns:a16="http://schemas.microsoft.com/office/drawing/2014/main" id="{8D9619E5-E71E-7099-B97E-869CAA95ABBD}"/>
              </a:ext>
            </a:extLst>
          </p:cNvPr>
          <p:cNvSpPr>
            <a:spLocks noGrp="1"/>
          </p:cNvSpPr>
          <p:nvPr>
            <p:ph idx="1"/>
          </p:nvPr>
        </p:nvSpPr>
        <p:spPr>
          <a:xfrm>
            <a:off x="2589212" y="1731523"/>
            <a:ext cx="8915400" cy="4179699"/>
          </a:xfrm>
        </p:spPr>
        <p:txBody>
          <a:bodyPr/>
          <a:lstStyle/>
          <a:p>
            <a:pPr marL="285750" indent="-285750">
              <a:buFont typeface="Arial" panose="020B0604020202020204" pitchFamily="34" charset="0"/>
              <a:buChar char="•"/>
            </a:pPr>
            <a:r>
              <a:rPr lang="en-US" sz="3000" dirty="0"/>
              <a:t>Early intervention to improve development</a:t>
            </a:r>
          </a:p>
          <a:p>
            <a:pPr marL="285750" indent="-285750">
              <a:buFont typeface="Arial" panose="020B0604020202020204" pitchFamily="34" charset="0"/>
              <a:buChar char="•"/>
            </a:pPr>
            <a:r>
              <a:rPr lang="en-US" sz="3000" dirty="0"/>
              <a:t>Early Diagnoses</a:t>
            </a:r>
          </a:p>
          <a:p>
            <a:pPr marL="285750" indent="-285750">
              <a:buFont typeface="Arial" panose="020B0604020202020204" pitchFamily="34" charset="0"/>
              <a:buChar char="•"/>
            </a:pPr>
            <a:r>
              <a:rPr lang="en-US" sz="3000" dirty="0"/>
              <a:t>Decrease stress in home environment</a:t>
            </a:r>
          </a:p>
          <a:p>
            <a:pPr marL="285750" indent="-285750">
              <a:buFont typeface="Arial" panose="020B0604020202020204" pitchFamily="34" charset="0"/>
              <a:buChar char="•"/>
            </a:pPr>
            <a:r>
              <a:rPr lang="en-US" sz="3000" dirty="0"/>
              <a:t>Special Education </a:t>
            </a:r>
          </a:p>
          <a:p>
            <a:pPr marL="285750" indent="-285750">
              <a:buFont typeface="Arial" panose="020B0604020202020204" pitchFamily="34" charset="0"/>
              <a:buChar char="•"/>
            </a:pPr>
            <a:r>
              <a:rPr lang="en-US" sz="3000" dirty="0"/>
              <a:t>Social Services</a:t>
            </a:r>
          </a:p>
          <a:p>
            <a:pPr marL="285750" indent="-285750">
              <a:buFont typeface="Arial" panose="020B0604020202020204" pitchFamily="34" charset="0"/>
              <a:buChar char="•"/>
            </a:pPr>
            <a:r>
              <a:rPr lang="en-US" sz="3000" dirty="0"/>
              <a:t>Training and Education for Parents</a:t>
            </a:r>
          </a:p>
          <a:p>
            <a:pPr marL="285750" indent="-285750">
              <a:buFont typeface="Arial" panose="020B0604020202020204" pitchFamily="34" charset="0"/>
              <a:buChar char="•"/>
            </a:pPr>
            <a:r>
              <a:rPr lang="en-US" sz="3000" dirty="0"/>
              <a:t>Medications for Medical Issues</a:t>
            </a:r>
          </a:p>
          <a:p>
            <a:endParaRPr lang="en-US" dirty="0"/>
          </a:p>
        </p:txBody>
      </p:sp>
      <p:pic>
        <p:nvPicPr>
          <p:cNvPr id="5" name="Audio 4">
            <a:hlinkClick r:id="" action="ppaction://media"/>
            <a:extLst>
              <a:ext uri="{FF2B5EF4-FFF2-40B4-BE49-F238E27FC236}">
                <a16:creationId xmlns:a16="http://schemas.microsoft.com/office/drawing/2014/main" id="{9C95C93C-9B34-0BF1-8C16-2D46EEFE87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056805"/>
      </p:ext>
    </p:extLst>
  </p:cSld>
  <p:clrMapOvr>
    <a:masterClrMapping/>
  </p:clrMapOvr>
  <mc:AlternateContent xmlns:mc="http://schemas.openxmlformats.org/markup-compatibility/2006">
    <mc:Choice xmlns:p14="http://schemas.microsoft.com/office/powerpoint/2010/main" Requires="p14">
      <p:transition spd="slow" p14:dur="2000" advTm="54899"/>
    </mc:Choice>
    <mc:Fallback>
      <p:transition spd="slow" advTm="54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25A68-84BB-540E-BAE1-8B333BFDDDA1}"/>
              </a:ext>
            </a:extLst>
          </p:cNvPr>
          <p:cNvSpPr>
            <a:spLocks noGrp="1"/>
          </p:cNvSpPr>
          <p:nvPr>
            <p:ph type="title"/>
          </p:nvPr>
        </p:nvSpPr>
        <p:spPr>
          <a:xfrm>
            <a:off x="2592925" y="624110"/>
            <a:ext cx="8911687" cy="796128"/>
          </a:xfrm>
        </p:spPr>
        <p:txBody>
          <a:bodyPr/>
          <a:lstStyle/>
          <a:p>
            <a:r>
              <a:rPr lang="en-US" dirty="0"/>
              <a:t>RESOURCES FOR FAMILIES</a:t>
            </a:r>
          </a:p>
        </p:txBody>
      </p:sp>
      <p:sp>
        <p:nvSpPr>
          <p:cNvPr id="3" name="Content Placeholder 2">
            <a:extLst>
              <a:ext uri="{FF2B5EF4-FFF2-40B4-BE49-F238E27FC236}">
                <a16:creationId xmlns:a16="http://schemas.microsoft.com/office/drawing/2014/main" id="{AD6EBA61-3DBB-D2B3-D9AC-C64C3B4207ED}"/>
              </a:ext>
            </a:extLst>
          </p:cNvPr>
          <p:cNvSpPr>
            <a:spLocks noGrp="1"/>
          </p:cNvSpPr>
          <p:nvPr>
            <p:ph idx="1"/>
          </p:nvPr>
        </p:nvSpPr>
        <p:spPr>
          <a:xfrm>
            <a:off x="2589212" y="1420238"/>
            <a:ext cx="8915400" cy="1391056"/>
          </a:xfrm>
        </p:spPr>
        <p:txBody>
          <a:bodyPr>
            <a:normAutofit/>
          </a:bodyPr>
          <a:lstStyle/>
          <a:p>
            <a:pPr marL="0" indent="0">
              <a:buNone/>
            </a:pPr>
            <a:r>
              <a:rPr lang="en-US" sz="3400" dirty="0"/>
              <a:t>Information on the FAS:</a:t>
            </a:r>
          </a:p>
          <a:p>
            <a:pPr>
              <a:buFont typeface="Wingdings" panose="05000000000000000000" pitchFamily="2" charset="2"/>
              <a:buChar char="ü"/>
            </a:pPr>
            <a:r>
              <a:rPr lang="en-US" sz="2600" dirty="0"/>
              <a:t>Mayoclinic.org</a:t>
            </a:r>
          </a:p>
          <a:p>
            <a:pPr marL="0" indent="0">
              <a:buNone/>
            </a:pPr>
            <a:endParaRPr lang="en-US" dirty="0"/>
          </a:p>
          <a:p>
            <a:endParaRPr lang="en-US" dirty="0"/>
          </a:p>
          <a:p>
            <a:endParaRPr lang="en-US" dirty="0"/>
          </a:p>
        </p:txBody>
      </p:sp>
      <p:sp>
        <p:nvSpPr>
          <p:cNvPr id="5" name="TextBox 4">
            <a:extLst>
              <a:ext uri="{FF2B5EF4-FFF2-40B4-BE49-F238E27FC236}">
                <a16:creationId xmlns:a16="http://schemas.microsoft.com/office/drawing/2014/main" id="{8C1AB030-ADB0-CF47-587F-1D2533443DA0}"/>
              </a:ext>
            </a:extLst>
          </p:cNvPr>
          <p:cNvSpPr txBox="1"/>
          <p:nvPr/>
        </p:nvSpPr>
        <p:spPr>
          <a:xfrm>
            <a:off x="2589212" y="2811294"/>
            <a:ext cx="9278533" cy="3939540"/>
          </a:xfrm>
          <a:prstGeom prst="rect">
            <a:avLst/>
          </a:prstGeom>
          <a:noFill/>
        </p:spPr>
        <p:txBody>
          <a:bodyPr wrap="square">
            <a:spAutoFit/>
          </a:bodyPr>
          <a:lstStyle/>
          <a:p>
            <a:r>
              <a:rPr lang="en-US" sz="3400" dirty="0"/>
              <a:t>Support for families:</a:t>
            </a:r>
          </a:p>
          <a:p>
            <a:pPr marL="285750" indent="-285750">
              <a:buFont typeface="Wingdings" panose="05000000000000000000" pitchFamily="2" charset="2"/>
              <a:buChar char="ü"/>
            </a:pPr>
            <a:r>
              <a:rPr lang="en-US" sz="2400" dirty="0"/>
              <a:t>National Organization of Fetal Alcohol Syndrome (Nofas.org)</a:t>
            </a:r>
          </a:p>
          <a:p>
            <a:pPr marL="285750" indent="-285750">
              <a:buFont typeface="Wingdings" panose="05000000000000000000" pitchFamily="2" charset="2"/>
              <a:buChar char="ü"/>
            </a:pPr>
            <a:r>
              <a:rPr lang="en-US" sz="2400" dirty="0"/>
              <a:t>Fetal Alcohol Spectrum Disorders—Center of Excellence (Fascenter.samhsa.gov)</a:t>
            </a:r>
          </a:p>
          <a:p>
            <a:pPr marL="285750" indent="-285750">
              <a:buFont typeface="Wingdings" panose="05000000000000000000" pitchFamily="2" charset="2"/>
              <a:buChar char="ü"/>
            </a:pPr>
            <a:r>
              <a:rPr lang="en-US" sz="2400" dirty="0"/>
              <a:t>Families Moving Forward Program (depts.washington.edu/</a:t>
            </a:r>
            <a:r>
              <a:rPr lang="en-US" sz="2400" dirty="0" err="1"/>
              <a:t>fmffasd</a:t>
            </a:r>
            <a:r>
              <a:rPr lang="en-US" sz="2400" dirty="0"/>
              <a:t>/)</a:t>
            </a:r>
          </a:p>
          <a:p>
            <a:pPr marL="285750" indent="-285750">
              <a:buFont typeface="Wingdings" panose="05000000000000000000" pitchFamily="2" charset="2"/>
              <a:buChar char="ü"/>
            </a:pPr>
            <a:r>
              <a:rPr lang="en-US" sz="2400" dirty="0"/>
              <a:t>FAFASD.org</a:t>
            </a:r>
          </a:p>
          <a:p>
            <a:pPr marL="285750" indent="-285750">
              <a:buFont typeface="Wingdings" panose="05000000000000000000" pitchFamily="2" charset="2"/>
              <a:buChar char="ü"/>
            </a:pPr>
            <a:r>
              <a:rPr lang="en-US" sz="2400" dirty="0"/>
              <a:t>Great Lakes FASD Regional Training Center (fasdeducation.org)</a:t>
            </a:r>
          </a:p>
        </p:txBody>
      </p:sp>
      <p:sp>
        <p:nvSpPr>
          <p:cNvPr id="7" name="TextBox 6">
            <a:extLst>
              <a:ext uri="{FF2B5EF4-FFF2-40B4-BE49-F238E27FC236}">
                <a16:creationId xmlns:a16="http://schemas.microsoft.com/office/drawing/2014/main" id="{5E4F7903-83E5-A3A7-0FF8-062FD5D7801D}"/>
              </a:ext>
            </a:extLst>
          </p:cNvPr>
          <p:cNvSpPr txBox="1"/>
          <p:nvPr/>
        </p:nvSpPr>
        <p:spPr>
          <a:xfrm>
            <a:off x="8861897" y="2063462"/>
            <a:ext cx="2023354" cy="492443"/>
          </a:xfrm>
          <a:prstGeom prst="rect">
            <a:avLst/>
          </a:prstGeom>
          <a:noFill/>
        </p:spPr>
        <p:txBody>
          <a:bodyPr wrap="square">
            <a:spAutoFit/>
          </a:bodyPr>
          <a:lstStyle/>
          <a:p>
            <a:pPr marL="285750" indent="-285750">
              <a:buFont typeface="Wingdings" panose="05000000000000000000" pitchFamily="2" charset="2"/>
              <a:buChar char="ü"/>
            </a:pPr>
            <a:r>
              <a:rPr lang="en-US" sz="2600" dirty="0"/>
              <a:t>CDC.gov</a:t>
            </a:r>
          </a:p>
        </p:txBody>
      </p:sp>
      <p:sp>
        <p:nvSpPr>
          <p:cNvPr id="9" name="TextBox 8">
            <a:extLst>
              <a:ext uri="{FF2B5EF4-FFF2-40B4-BE49-F238E27FC236}">
                <a16:creationId xmlns:a16="http://schemas.microsoft.com/office/drawing/2014/main" id="{FFA0BA3F-CEBD-71A2-A957-9D2824AEA9F8}"/>
              </a:ext>
            </a:extLst>
          </p:cNvPr>
          <p:cNvSpPr txBox="1"/>
          <p:nvPr/>
        </p:nvSpPr>
        <p:spPr>
          <a:xfrm>
            <a:off x="5813102" y="2069401"/>
            <a:ext cx="2830749" cy="492443"/>
          </a:xfrm>
          <a:prstGeom prst="rect">
            <a:avLst/>
          </a:prstGeom>
          <a:noFill/>
        </p:spPr>
        <p:txBody>
          <a:bodyPr wrap="square">
            <a:spAutoFit/>
          </a:bodyPr>
          <a:lstStyle/>
          <a:p>
            <a:pPr marL="285750" indent="-285750">
              <a:buFont typeface="Wingdings" panose="05000000000000000000" pitchFamily="2" charset="2"/>
              <a:buChar char="ü"/>
            </a:pPr>
            <a:r>
              <a:rPr lang="en-US" sz="2600" dirty="0"/>
              <a:t>Kidshealth.org</a:t>
            </a:r>
          </a:p>
        </p:txBody>
      </p:sp>
      <p:pic>
        <p:nvPicPr>
          <p:cNvPr id="6" name="Audio 5">
            <a:hlinkClick r:id="" action="ppaction://media"/>
            <a:extLst>
              <a:ext uri="{FF2B5EF4-FFF2-40B4-BE49-F238E27FC236}">
                <a16:creationId xmlns:a16="http://schemas.microsoft.com/office/drawing/2014/main" id="{5FE60D6F-E157-4FDD-C038-66B7D0A9F2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47102890"/>
      </p:ext>
    </p:extLst>
  </p:cSld>
  <p:clrMapOvr>
    <a:masterClrMapping/>
  </p:clrMapOvr>
  <mc:AlternateContent xmlns:mc="http://schemas.openxmlformats.org/markup-compatibility/2006">
    <mc:Choice xmlns:p14="http://schemas.microsoft.com/office/powerpoint/2010/main" Requires="p14">
      <p:transition spd="slow" p14:dur="2000" advTm="12850"/>
    </mc:Choice>
    <mc:Fallback>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30CD96-4DF2-1FC5-93B3-E9AB1D801DCB}"/>
              </a:ext>
            </a:extLst>
          </p:cNvPr>
          <p:cNvSpPr>
            <a:spLocks noGrp="1"/>
          </p:cNvSpPr>
          <p:nvPr>
            <p:ph idx="1"/>
          </p:nvPr>
        </p:nvSpPr>
        <p:spPr>
          <a:xfrm>
            <a:off x="2104103" y="1181230"/>
            <a:ext cx="4984955" cy="5396551"/>
          </a:xfrm>
        </p:spPr>
        <p:txBody>
          <a:bodyPr>
            <a:normAutofit/>
          </a:bodyPr>
          <a:lstStyle/>
          <a:p>
            <a:r>
              <a:rPr lang="en-US" sz="3200" dirty="0"/>
              <a:t>The material provided in this presentation is for informational purposes only.</a:t>
            </a:r>
          </a:p>
          <a:p>
            <a:r>
              <a:rPr lang="en-US" sz="3200" dirty="0"/>
              <a:t>The content of the presentation is not intended to provide medical advice or diagnoses.</a:t>
            </a:r>
          </a:p>
        </p:txBody>
      </p:sp>
      <p:pic>
        <p:nvPicPr>
          <p:cNvPr id="4" name="Picture 3">
            <a:extLst>
              <a:ext uri="{FF2B5EF4-FFF2-40B4-BE49-F238E27FC236}">
                <a16:creationId xmlns:a16="http://schemas.microsoft.com/office/drawing/2014/main" id="{CECC616A-8917-5C33-5DE1-34AE75998C6B}"/>
              </a:ext>
            </a:extLst>
          </p:cNvPr>
          <p:cNvPicPr>
            <a:picLocks noChangeAspect="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7500" b="87500" l="67157" r="97255">
                        <a14:foregroundMark x1="67157" y1="53571" x2="67157" y2="53571"/>
                        <a14:foregroundMark x1="81667" y1="12143" x2="81667" y2="12143"/>
                        <a14:foregroundMark x1="82941" y1="11786" x2="82941" y2="11786"/>
                        <a14:foregroundMark x1="81275" y1="8214" x2="81275" y2="8214"/>
                        <a14:foregroundMark x1="95000" y1="17143" x2="95000" y2="17143"/>
                        <a14:foregroundMark x1="73725" y1="51071" x2="73725" y2="51071"/>
                        <a14:foregroundMark x1="76961" y1="46429" x2="76961" y2="46429"/>
                        <a14:foregroundMark x1="96373" y1="23929" x2="96373" y2="23929"/>
                        <a14:foregroundMark x1="97255" y1="31786" x2="97255" y2="31786"/>
                        <a14:foregroundMark x1="77549" y1="81786" x2="77549" y2="81786"/>
                        <a14:foregroundMark x1="69902" y1="77500" x2="69902" y2="77500"/>
                        <a14:foregroundMark x1="70490" y1="60357" x2="70490" y2="60357"/>
                        <a14:foregroundMark x1="72255" y1="63571" x2="72255" y2="63571"/>
                        <a14:foregroundMark x1="79804" y1="49286" x2="79804" y2="49286"/>
                        <a14:foregroundMark x1="85098" y1="37500" x2="85098" y2="37500"/>
                        <a14:foregroundMark x1="88529" y1="31071" x2="88529" y2="31071"/>
                        <a14:foregroundMark x1="91078" y1="27857" x2="91078" y2="27857"/>
                        <a14:foregroundMark x1="93725" y1="23571" x2="93725" y2="23571"/>
                        <a14:foregroundMark x1="81765" y1="60357" x2="81765" y2="60357"/>
                        <a14:foregroundMark x1="84118" y1="68571" x2="84118" y2="68571"/>
                        <a14:foregroundMark x1="87157" y1="63571" x2="87157" y2="63571"/>
                        <a14:foregroundMark x1="80882" y1="71786" x2="80882" y2="71786"/>
                        <a14:foregroundMark x1="79902" y1="23929" x2="79902" y2="23929"/>
                        <a14:foregroundMark x1="83137" y1="23214" x2="83137" y2="23214"/>
                        <a14:foregroundMark x1="76863" y1="30714" x2="76863" y2="30714"/>
                        <a14:foregroundMark x1="81863" y1="46429" x2="81863" y2="46429"/>
                        <a14:backgroundMark x1="78529" y1="71429" x2="78529" y2="71429"/>
                        <a14:backgroundMark x1="74804" y1="35714" x2="74804" y2="35714"/>
                        <a14:backgroundMark x1="72647" y1="51071" x2="72647" y2="51071"/>
                        <a14:backgroundMark x1="73039" y1="59643" x2="73039" y2="59643"/>
                        <a14:backgroundMark x1="69314" y1="53929" x2="69314" y2="53929"/>
                        <a14:backgroundMark x1="67647" y1="56786" x2="67647" y2="56786"/>
                        <a14:backgroundMark x1="68235" y1="64643" x2="68235" y2="64643"/>
                        <a14:backgroundMark x1="68824" y1="70357" x2="68824" y2="70357"/>
                        <a14:backgroundMark x1="70686" y1="72500" x2="70686" y2="72500"/>
                        <a14:backgroundMark x1="71471" y1="71429" x2="71471" y2="71429"/>
                        <a14:backgroundMark x1="69608" y1="60357" x2="69608" y2="60357"/>
                        <a14:backgroundMark x1="75000" y1="52857" x2="75000" y2="52857"/>
                        <a14:backgroundMark x1="74412" y1="47143" x2="74412" y2="47143"/>
                        <a14:backgroundMark x1="75000" y1="46429" x2="75000" y2="46429"/>
                        <a14:backgroundMark x1="75686" y1="65714" x2="75686" y2="65714"/>
                        <a14:backgroundMark x1="77255" y1="63214" x2="77255" y2="63214"/>
                        <a14:backgroundMark x1="78039" y1="61429" x2="78039" y2="61429"/>
                        <a14:backgroundMark x1="79314" y1="61071" x2="79314" y2="61071"/>
                        <a14:backgroundMark x1="79902" y1="60000" x2="79902" y2="60000"/>
                        <a14:backgroundMark x1="81275" y1="58214" x2="81275" y2="58214"/>
                        <a14:backgroundMark x1="82255" y1="56786" x2="82255" y2="56786"/>
                        <a14:backgroundMark x1="77745" y1="43214" x2="77745" y2="43214"/>
                        <a14:backgroundMark x1="77255" y1="52857" x2="77255" y2="52857"/>
                        <a14:backgroundMark x1="79314" y1="40357" x2="79314" y2="40357"/>
                        <a14:backgroundMark x1="80000" y1="39286" x2="80000" y2="39286"/>
                        <a14:backgroundMark x1="81863" y1="37143" x2="81863" y2="37143"/>
                        <a14:backgroundMark x1="82745" y1="36071" x2="82745" y2="36071"/>
                        <a14:backgroundMark x1="85000" y1="33571" x2="85000" y2="33571"/>
                        <a14:backgroundMark x1="85490" y1="32500" x2="85490" y2="32500"/>
                        <a14:backgroundMark x1="85980" y1="31786" x2="85980" y2="31786"/>
                        <a14:backgroundMark x1="86569" y1="30357" x2="86569" y2="30357"/>
                        <a14:backgroundMark x1="86863" y1="29643" x2="86863" y2="29643"/>
                        <a14:backgroundMark x1="87745" y1="29286" x2="87745" y2="29286"/>
                        <a14:backgroundMark x1="87549" y1="37143" x2="87549" y2="37143"/>
                        <a14:backgroundMark x1="88137" y1="41429" x2="88137" y2="41429"/>
                        <a14:backgroundMark x1="87157" y1="49286" x2="87157" y2="49286"/>
                        <a14:backgroundMark x1="90000" y1="47500" x2="90000" y2="47500"/>
                        <a14:backgroundMark x1="91373" y1="44643" x2="91373" y2="44643"/>
                        <a14:backgroundMark x1="91667" y1="38929" x2="91667" y2="38929"/>
                        <a14:backgroundMark x1="93137" y1="41786" x2="93137" y2="41786"/>
                        <a14:backgroundMark x1="92941" y1="35357" x2="92941" y2="35357"/>
                        <a14:backgroundMark x1="89216" y1="37857" x2="89216" y2="37857"/>
                        <a14:backgroundMark x1="80882" y1="46786" x2="80882" y2="46786"/>
                        <a14:backgroundMark x1="80294" y1="52857" x2="80294" y2="52857"/>
                      </a14:backgroundRemoval>
                    </a14:imgEffect>
                  </a14:imgLayer>
                </a14:imgProps>
              </a:ext>
            </a:extLst>
          </a:blip>
          <a:srcRect l="66195" t="-1629" r="1870" b="1629"/>
          <a:stretch/>
        </p:blipFill>
        <p:spPr>
          <a:xfrm>
            <a:off x="6980903" y="1427811"/>
            <a:ext cx="4701317" cy="4041223"/>
          </a:xfrm>
          <a:prstGeom prst="rect">
            <a:avLst/>
          </a:prstGeom>
        </p:spPr>
      </p:pic>
      <p:pic>
        <p:nvPicPr>
          <p:cNvPr id="29" name="Audio 28">
            <a:hlinkClick r:id="" action="ppaction://media"/>
            <a:extLst>
              <a:ext uri="{FF2B5EF4-FFF2-40B4-BE49-F238E27FC236}">
                <a16:creationId xmlns:a16="http://schemas.microsoft.com/office/drawing/2014/main" id="{C575DB18-7640-D07F-74DC-88466B1FA5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9124858"/>
      </p:ext>
    </p:extLst>
  </p:cSld>
  <p:clrMapOvr>
    <a:masterClrMapping/>
  </p:clrMapOvr>
  <mc:AlternateContent xmlns:mc="http://schemas.openxmlformats.org/markup-compatibility/2006">
    <mc:Choice xmlns:p14="http://schemas.microsoft.com/office/powerpoint/2010/main" Requires="p14">
      <p:transition spd="slow" p14:dur="2000" advTm="24323"/>
    </mc:Choice>
    <mc:Fallback>
      <p:transition spd="slow" advTm="2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E1B2EC5-CBDB-BF65-EAC8-0B4B879690A7}"/>
              </a:ext>
            </a:extLst>
          </p:cNvPr>
          <p:cNvSpPr>
            <a:spLocks noGrp="1"/>
          </p:cNvSpPr>
          <p:nvPr>
            <p:ph type="title"/>
          </p:nvPr>
        </p:nvSpPr>
        <p:spPr>
          <a:xfrm>
            <a:off x="1612786" y="258779"/>
            <a:ext cx="9478001" cy="1259894"/>
          </a:xfrm>
        </p:spPr>
        <p:txBody>
          <a:bodyPr>
            <a:normAutofit/>
          </a:bodyPr>
          <a:lstStyle/>
          <a:p>
            <a:pPr algn="ctr"/>
            <a:r>
              <a:rPr lang="en-US" sz="4400" dirty="0">
                <a:solidFill>
                  <a:srgbClr val="917247"/>
                </a:solidFill>
              </a:rPr>
              <a:t>WHAT IS IT?</a:t>
            </a:r>
          </a:p>
        </p:txBody>
      </p:sp>
      <p:sp>
        <p:nvSpPr>
          <p:cNvPr id="12" name="Rectangle 11">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917247"/>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662DB31-BB40-707D-3F47-353C4B8EBD6F}"/>
              </a:ext>
            </a:extLst>
          </p:cNvPr>
          <p:cNvSpPr>
            <a:spLocks noGrp="1"/>
          </p:cNvSpPr>
          <p:nvPr>
            <p:ph idx="1"/>
          </p:nvPr>
        </p:nvSpPr>
        <p:spPr>
          <a:xfrm>
            <a:off x="649224" y="1832140"/>
            <a:ext cx="4018631" cy="4380754"/>
          </a:xfrm>
        </p:spPr>
        <p:txBody>
          <a:bodyPr>
            <a:normAutofit/>
          </a:bodyPr>
          <a:lstStyle/>
          <a:p>
            <a:pPr>
              <a:spcAft>
                <a:spcPts val="1800"/>
              </a:spcAft>
              <a:buClr>
                <a:srgbClr val="137EF4"/>
              </a:buClr>
              <a:buFont typeface="Wingdings" panose="05000000000000000000" pitchFamily="2" charset="2"/>
              <a:buChar char="Ø"/>
            </a:pPr>
            <a:r>
              <a:rPr lang="en-US" sz="2400" dirty="0"/>
              <a:t>CDC definition – “A group of conditions that occur in a person who was exposed to alcohol before birth.”</a:t>
            </a:r>
          </a:p>
          <a:p>
            <a:pPr>
              <a:spcAft>
                <a:spcPts val="1800"/>
              </a:spcAft>
              <a:buClr>
                <a:srgbClr val="137EF4"/>
              </a:buClr>
              <a:buFont typeface="Wingdings" panose="05000000000000000000" pitchFamily="2" charset="2"/>
              <a:buChar char="Ø"/>
            </a:pPr>
            <a:r>
              <a:rPr lang="en-US" sz="2400" dirty="0"/>
              <a:t>Leading known cause of PREVENTABLE intellectual disabilities.</a:t>
            </a:r>
            <a:endParaRPr lang="en-US" dirty="0"/>
          </a:p>
        </p:txBody>
      </p:sp>
      <p:pic>
        <p:nvPicPr>
          <p:cNvPr id="5" name="Picture 4">
            <a:extLst>
              <a:ext uri="{FF2B5EF4-FFF2-40B4-BE49-F238E27FC236}">
                <a16:creationId xmlns:a16="http://schemas.microsoft.com/office/drawing/2014/main" id="{B8869135-EC54-ADBB-A3B1-8B862BD0154D}"/>
              </a:ext>
            </a:extLst>
          </p:cNvPr>
          <p:cNvPicPr>
            <a:picLocks noChangeAspect="1"/>
          </p:cNvPicPr>
          <p:nvPr/>
        </p:nvPicPr>
        <p:blipFill>
          <a:blip r:embed="rId5"/>
          <a:stretch>
            <a:fillRect/>
          </a:stretch>
        </p:blipFill>
        <p:spPr>
          <a:xfrm>
            <a:off x="4667856" y="1533832"/>
            <a:ext cx="6953577" cy="4380753"/>
          </a:xfrm>
          <a:prstGeom prst="rect">
            <a:avLst/>
          </a:prstGeom>
        </p:spPr>
      </p:pic>
      <p:sp>
        <p:nvSpPr>
          <p:cNvPr id="14"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Audio 16">
            <a:hlinkClick r:id="" action="ppaction://media"/>
            <a:extLst>
              <a:ext uri="{FF2B5EF4-FFF2-40B4-BE49-F238E27FC236}">
                <a16:creationId xmlns:a16="http://schemas.microsoft.com/office/drawing/2014/main" id="{17AFF510-BC81-AD60-6A8D-3C17A13CE21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6779863"/>
      </p:ext>
    </p:extLst>
  </p:cSld>
  <p:clrMapOvr>
    <a:masterClrMapping/>
  </p:clrMapOvr>
  <mc:AlternateContent xmlns:mc="http://schemas.openxmlformats.org/markup-compatibility/2006">
    <mc:Choice xmlns:p14="http://schemas.microsoft.com/office/powerpoint/2010/main" Requires="p14">
      <p:transition spd="slow" p14:dur="2000" advTm="45285"/>
    </mc:Choice>
    <mc:Fallback>
      <p:transition spd="slow" advTm="452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A0A725-7941-FCD7-6479-051C7ABD3848}"/>
              </a:ext>
            </a:extLst>
          </p:cNvPr>
          <p:cNvSpPr>
            <a:spLocks noGrp="1"/>
          </p:cNvSpPr>
          <p:nvPr>
            <p:ph idx="1"/>
          </p:nvPr>
        </p:nvSpPr>
        <p:spPr>
          <a:xfrm>
            <a:off x="7400839" y="1621276"/>
            <a:ext cx="4522838" cy="3615447"/>
          </a:xfrm>
        </p:spPr>
        <p:txBody>
          <a:bodyPr>
            <a:normAutofit lnSpcReduction="10000"/>
          </a:bodyPr>
          <a:lstStyle/>
          <a:p>
            <a:pPr marL="0" indent="0">
              <a:buNone/>
            </a:pPr>
            <a:r>
              <a:rPr lang="en-US" sz="3000" dirty="0"/>
              <a:t>“Of all the substances of abuse, including heroin, cocaine, and marijuana, alcohol produces by far the most serious neurobehavioral effects in the fetus.”</a:t>
            </a:r>
          </a:p>
          <a:p>
            <a:pPr marL="0" indent="0">
              <a:buNone/>
            </a:pPr>
            <a:endParaRPr lang="en-US" dirty="0"/>
          </a:p>
          <a:p>
            <a:endParaRPr lang="en-US" dirty="0"/>
          </a:p>
        </p:txBody>
      </p:sp>
      <p:pic>
        <p:nvPicPr>
          <p:cNvPr id="6" name="Picture 5">
            <a:extLst>
              <a:ext uri="{FF2B5EF4-FFF2-40B4-BE49-F238E27FC236}">
                <a16:creationId xmlns:a16="http://schemas.microsoft.com/office/drawing/2014/main" id="{3F3BE4D2-FC35-13FD-8DEB-868239729092}"/>
              </a:ext>
            </a:extLst>
          </p:cNvPr>
          <p:cNvPicPr>
            <a:picLocks noChangeAspect="1"/>
          </p:cNvPicPr>
          <p:nvPr/>
        </p:nvPicPr>
        <p:blipFill>
          <a:blip r:embed="rId5"/>
          <a:stretch>
            <a:fillRect/>
          </a:stretch>
        </p:blipFill>
        <p:spPr>
          <a:xfrm>
            <a:off x="189271" y="-1"/>
            <a:ext cx="6858000" cy="6858000"/>
          </a:xfrm>
          <a:prstGeom prst="rect">
            <a:avLst/>
          </a:prstGeom>
        </p:spPr>
      </p:pic>
      <p:sp>
        <p:nvSpPr>
          <p:cNvPr id="5" name="TextBox 4">
            <a:extLst>
              <a:ext uri="{FF2B5EF4-FFF2-40B4-BE49-F238E27FC236}">
                <a16:creationId xmlns:a16="http://schemas.microsoft.com/office/drawing/2014/main" id="{1B065B6D-5287-D620-7909-34094B8E2A9E}"/>
              </a:ext>
            </a:extLst>
          </p:cNvPr>
          <p:cNvSpPr txBox="1"/>
          <p:nvPr/>
        </p:nvSpPr>
        <p:spPr>
          <a:xfrm>
            <a:off x="7400839" y="5314180"/>
            <a:ext cx="5220928" cy="646331"/>
          </a:xfrm>
          <a:prstGeom prst="rect">
            <a:avLst/>
          </a:prstGeom>
          <a:noFill/>
        </p:spPr>
        <p:txBody>
          <a:bodyPr wrap="square">
            <a:spAutoFit/>
          </a:bodyPr>
          <a:lstStyle/>
          <a:p>
            <a:r>
              <a:rPr lang="en-US" dirty="0"/>
              <a:t>Institute of Medicine Report to Congress (1996)</a:t>
            </a:r>
          </a:p>
        </p:txBody>
      </p:sp>
      <p:pic>
        <p:nvPicPr>
          <p:cNvPr id="12" name="Audio 11">
            <a:hlinkClick r:id="" action="ppaction://media"/>
            <a:extLst>
              <a:ext uri="{FF2B5EF4-FFF2-40B4-BE49-F238E27FC236}">
                <a16:creationId xmlns:a16="http://schemas.microsoft.com/office/drawing/2014/main" id="{16EF9BF7-1B8C-1E91-0315-0A83A0866F7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61947" t="-125896" r="-261947" b="-125896"/>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9058312"/>
      </p:ext>
    </p:extLst>
  </p:cSld>
  <p:clrMapOvr>
    <a:masterClrMapping/>
  </p:clrMapOvr>
  <mc:AlternateContent xmlns:mc="http://schemas.openxmlformats.org/markup-compatibility/2006">
    <mc:Choice xmlns:p14="http://schemas.microsoft.com/office/powerpoint/2010/main" Requires="p14">
      <p:transition spd="slow" p14:dur="2000" advTm="22897"/>
    </mc:Choice>
    <mc:Fallback>
      <p:transition spd="slow" advTm="228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59C671B-1B22-4141-A9C0-2E7941FDA7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10" name="Freeform 11">
              <a:extLst>
                <a:ext uri="{FF2B5EF4-FFF2-40B4-BE49-F238E27FC236}">
                  <a16:creationId xmlns:a16="http://schemas.microsoft.com/office/drawing/2014/main" id="{7B2F5A4B-FA0F-4625-82F7-1D3F11281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1" name="Freeform 12">
              <a:extLst>
                <a:ext uri="{FF2B5EF4-FFF2-40B4-BE49-F238E27FC236}">
                  <a16:creationId xmlns:a16="http://schemas.microsoft.com/office/drawing/2014/main" id="{9ACB0BAE-722F-4C91-8C2A-44EF768E8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2" name="Freeform 13">
              <a:extLst>
                <a:ext uri="{FF2B5EF4-FFF2-40B4-BE49-F238E27FC236}">
                  <a16:creationId xmlns:a16="http://schemas.microsoft.com/office/drawing/2014/main" id="{C3AC4D9F-59AC-421A-9FF3-C936CEC439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3" name="Freeform 14">
              <a:extLst>
                <a:ext uri="{FF2B5EF4-FFF2-40B4-BE49-F238E27FC236}">
                  <a16:creationId xmlns:a16="http://schemas.microsoft.com/office/drawing/2014/main" id="{797BCE03-677D-4D65-A4D1-1FD721DD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4" name="Freeform 15">
              <a:extLst>
                <a:ext uri="{FF2B5EF4-FFF2-40B4-BE49-F238E27FC236}">
                  <a16:creationId xmlns:a16="http://schemas.microsoft.com/office/drawing/2014/main" id="{D007E5D0-0B4E-4094-988C-9917146C2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 name="Freeform 16">
              <a:extLst>
                <a:ext uri="{FF2B5EF4-FFF2-40B4-BE49-F238E27FC236}">
                  <a16:creationId xmlns:a16="http://schemas.microsoft.com/office/drawing/2014/main" id="{024DB804-C06B-4A0A-AC43-6BCCB7D76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 name="Freeform 17">
              <a:extLst>
                <a:ext uri="{FF2B5EF4-FFF2-40B4-BE49-F238E27FC236}">
                  <a16:creationId xmlns:a16="http://schemas.microsoft.com/office/drawing/2014/main" id="{B51DC17A-305E-486E-A527-5E8068E9EF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7" name="Freeform 18">
              <a:extLst>
                <a:ext uri="{FF2B5EF4-FFF2-40B4-BE49-F238E27FC236}">
                  <a16:creationId xmlns:a16="http://schemas.microsoft.com/office/drawing/2014/main" id="{B6CCA716-6D46-4523-BF96-FF1B0C5464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8" name="Freeform 19">
              <a:extLst>
                <a:ext uri="{FF2B5EF4-FFF2-40B4-BE49-F238E27FC236}">
                  <a16:creationId xmlns:a16="http://schemas.microsoft.com/office/drawing/2014/main" id="{E632B09A-D30C-4268-B28B-ACD6127630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9" name="Freeform 20">
              <a:extLst>
                <a:ext uri="{FF2B5EF4-FFF2-40B4-BE49-F238E27FC236}">
                  <a16:creationId xmlns:a16="http://schemas.microsoft.com/office/drawing/2014/main" id="{5FC839A4-228B-4EC0-8AF4-D8E38ECE67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0" name="Freeform 21">
              <a:extLst>
                <a:ext uri="{FF2B5EF4-FFF2-40B4-BE49-F238E27FC236}">
                  <a16:creationId xmlns:a16="http://schemas.microsoft.com/office/drawing/2014/main" id="{A8FFB1A1-5BB5-4551-87CD-F3365E6FE9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21" name="Freeform 22">
              <a:extLst>
                <a:ext uri="{FF2B5EF4-FFF2-40B4-BE49-F238E27FC236}">
                  <a16:creationId xmlns:a16="http://schemas.microsoft.com/office/drawing/2014/main" id="{D05AF173-8E70-41FA-9254-DF9AC3DDA2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23" name="Group 22">
            <a:extLst>
              <a:ext uri="{FF2B5EF4-FFF2-40B4-BE49-F238E27FC236}">
                <a16:creationId xmlns:a16="http://schemas.microsoft.com/office/drawing/2014/main" id="{1D56A4CE-A3F4-4CFF-9A65-C029AC17B7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24" name="Freeform 27">
              <a:extLst>
                <a:ext uri="{FF2B5EF4-FFF2-40B4-BE49-F238E27FC236}">
                  <a16:creationId xmlns:a16="http://schemas.microsoft.com/office/drawing/2014/main" id="{DF669161-0B30-4C76-96BF-962027487D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25" name="Freeform 28">
              <a:extLst>
                <a:ext uri="{FF2B5EF4-FFF2-40B4-BE49-F238E27FC236}">
                  <a16:creationId xmlns:a16="http://schemas.microsoft.com/office/drawing/2014/main" id="{A5232353-CF7C-44DD-8BEE-1C8FF54CD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26" name="Freeform 29">
              <a:extLst>
                <a:ext uri="{FF2B5EF4-FFF2-40B4-BE49-F238E27FC236}">
                  <a16:creationId xmlns:a16="http://schemas.microsoft.com/office/drawing/2014/main" id="{AEA6CAE2-8741-4E88-A632-69C2B2EC58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27" name="Freeform 30">
              <a:extLst>
                <a:ext uri="{FF2B5EF4-FFF2-40B4-BE49-F238E27FC236}">
                  <a16:creationId xmlns:a16="http://schemas.microsoft.com/office/drawing/2014/main" id="{014AC37D-4388-4AE6-9D4D-CCD99A608C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28" name="Freeform 31">
              <a:extLst>
                <a:ext uri="{FF2B5EF4-FFF2-40B4-BE49-F238E27FC236}">
                  <a16:creationId xmlns:a16="http://schemas.microsoft.com/office/drawing/2014/main" id="{7FE084B0-333E-4F7C-83F1-F7D132527D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29" name="Freeform 32">
              <a:extLst>
                <a:ext uri="{FF2B5EF4-FFF2-40B4-BE49-F238E27FC236}">
                  <a16:creationId xmlns:a16="http://schemas.microsoft.com/office/drawing/2014/main" id="{FDCFCB98-2E3A-4227-823C-80489BB284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0" name="Freeform 33">
              <a:extLst>
                <a:ext uri="{FF2B5EF4-FFF2-40B4-BE49-F238E27FC236}">
                  <a16:creationId xmlns:a16="http://schemas.microsoft.com/office/drawing/2014/main" id="{252F94DE-A6A3-4463-BE05-34281F1C8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31" name="Freeform 34">
              <a:extLst>
                <a:ext uri="{FF2B5EF4-FFF2-40B4-BE49-F238E27FC236}">
                  <a16:creationId xmlns:a16="http://schemas.microsoft.com/office/drawing/2014/main" id="{16EA21FA-886F-43CF-9D44-C1342F3055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32" name="Freeform 35">
              <a:extLst>
                <a:ext uri="{FF2B5EF4-FFF2-40B4-BE49-F238E27FC236}">
                  <a16:creationId xmlns:a16="http://schemas.microsoft.com/office/drawing/2014/main" id="{88C821A5-BCF7-47FE-894F-0ADC5FDB28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33" name="Freeform 36">
              <a:extLst>
                <a:ext uri="{FF2B5EF4-FFF2-40B4-BE49-F238E27FC236}">
                  <a16:creationId xmlns:a16="http://schemas.microsoft.com/office/drawing/2014/main" id="{F8337ECE-206A-472E-AFC4-0F230C91E8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34" name="Freeform 37">
              <a:extLst>
                <a:ext uri="{FF2B5EF4-FFF2-40B4-BE49-F238E27FC236}">
                  <a16:creationId xmlns:a16="http://schemas.microsoft.com/office/drawing/2014/main" id="{90BB2EC4-D043-4B43-87E7-723A787EE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35" name="Freeform 38">
              <a:extLst>
                <a:ext uri="{FF2B5EF4-FFF2-40B4-BE49-F238E27FC236}">
                  <a16:creationId xmlns:a16="http://schemas.microsoft.com/office/drawing/2014/main" id="{04013015-AF71-47BC-BE4D-ED9EFA24FF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37" name="Rectangle 36">
            <a:extLst>
              <a:ext uri="{FF2B5EF4-FFF2-40B4-BE49-F238E27FC236}">
                <a16:creationId xmlns:a16="http://schemas.microsoft.com/office/drawing/2014/main" id="{71B30B18-D920-4E3E-B931-1F310244C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9" name="Freeform 11">
            <a:extLst>
              <a:ext uri="{FF2B5EF4-FFF2-40B4-BE49-F238E27FC236}">
                <a16:creationId xmlns:a16="http://schemas.microsoft.com/office/drawing/2014/main" id="{C70EF50A-66E6-460A-8AF9-47A10D0D9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1" name="Freeform 11">
            <a:extLst>
              <a:ext uri="{FF2B5EF4-FFF2-40B4-BE49-F238E27FC236}">
                <a16:creationId xmlns:a16="http://schemas.microsoft.com/office/drawing/2014/main" id="{54EEEBD9-D37D-42B9-BE64-2C102B1D6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3" name="Rectangle 42">
            <a:extLst>
              <a:ext uri="{FF2B5EF4-FFF2-40B4-BE49-F238E27FC236}">
                <a16:creationId xmlns:a16="http://schemas.microsoft.com/office/drawing/2014/main" id="{A2F47212-081A-4E41-8623-C5BD41ADD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43467"/>
            <a:ext cx="8959322" cy="557106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671E46-79A2-0BC9-3073-5F0662B1D902}"/>
              </a:ext>
            </a:extLst>
          </p:cNvPr>
          <p:cNvPicPr>
            <a:picLocks noChangeAspect="1"/>
          </p:cNvPicPr>
          <p:nvPr/>
        </p:nvPicPr>
        <p:blipFill>
          <a:blip r:embed="rId5"/>
          <a:stretch>
            <a:fillRect/>
          </a:stretch>
        </p:blipFill>
        <p:spPr>
          <a:xfrm>
            <a:off x="2910944" y="1048925"/>
            <a:ext cx="8319604" cy="4762972"/>
          </a:xfrm>
          <a:prstGeom prst="rect">
            <a:avLst/>
          </a:prstGeom>
        </p:spPr>
      </p:pic>
      <p:pic>
        <p:nvPicPr>
          <p:cNvPr id="3" name="Audio 2">
            <a:hlinkClick r:id="" action="ppaction://media"/>
            <a:extLst>
              <a:ext uri="{FF2B5EF4-FFF2-40B4-BE49-F238E27FC236}">
                <a16:creationId xmlns:a16="http://schemas.microsoft.com/office/drawing/2014/main" id="{E899FF4E-78B0-68CF-F0E8-9183612F05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13846789"/>
      </p:ext>
    </p:extLst>
  </p:cSld>
  <p:clrMapOvr>
    <a:masterClrMapping/>
  </p:clrMapOvr>
  <mc:AlternateContent xmlns:mc="http://schemas.openxmlformats.org/markup-compatibility/2006">
    <mc:Choice xmlns:p14="http://schemas.microsoft.com/office/powerpoint/2010/main" Requires="p14">
      <p:transition spd="slow" p14:dur="2000" advTm="34723"/>
    </mc:Choice>
    <mc:Fallback>
      <p:transition spd="slow" advTm="3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3262980-E907-4930-9E6E-3DC2025CE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61B468-3A05-3C4D-B995-83D30B26A03F}"/>
              </a:ext>
            </a:extLst>
          </p:cNvPr>
          <p:cNvSpPr>
            <a:spLocks noGrp="1"/>
          </p:cNvSpPr>
          <p:nvPr>
            <p:ph type="title"/>
          </p:nvPr>
        </p:nvSpPr>
        <p:spPr>
          <a:xfrm>
            <a:off x="649224" y="645106"/>
            <a:ext cx="3650279" cy="1259894"/>
          </a:xfrm>
        </p:spPr>
        <p:txBody>
          <a:bodyPr>
            <a:normAutofit/>
          </a:bodyPr>
          <a:lstStyle/>
          <a:p>
            <a:r>
              <a:rPr lang="en-US" b="1" dirty="0">
                <a:solidFill>
                  <a:srgbClr val="73675A"/>
                </a:solidFill>
              </a:rPr>
              <a:t>Features</a:t>
            </a:r>
          </a:p>
        </p:txBody>
      </p:sp>
      <p:sp>
        <p:nvSpPr>
          <p:cNvPr id="27" name="Rectangle 26">
            <a:extLst>
              <a:ext uri="{FF2B5EF4-FFF2-40B4-BE49-F238E27FC236}">
                <a16:creationId xmlns:a16="http://schemas.microsoft.com/office/drawing/2014/main" id="{AFD53EBD-B361-45AD-8ABF-9270B20B4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73675A"/>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B36F169E-6438-7AF8-C93B-419054D4CEF3}"/>
              </a:ext>
            </a:extLst>
          </p:cNvPr>
          <p:cNvSpPr>
            <a:spLocks noGrp="1"/>
          </p:cNvSpPr>
          <p:nvPr>
            <p:ph idx="1"/>
          </p:nvPr>
        </p:nvSpPr>
        <p:spPr>
          <a:xfrm>
            <a:off x="649225" y="1507788"/>
            <a:ext cx="3650278" cy="4156466"/>
          </a:xfrm>
        </p:spPr>
        <p:txBody>
          <a:bodyPr>
            <a:noAutofit/>
          </a:bodyPr>
          <a:lstStyle/>
          <a:p>
            <a:pPr>
              <a:buClr>
                <a:srgbClr val="FE8465"/>
              </a:buClr>
            </a:pPr>
            <a:r>
              <a:rPr lang="en-US" sz="2400" dirty="0"/>
              <a:t>Small eyelid openings </a:t>
            </a:r>
          </a:p>
          <a:p>
            <a:pPr>
              <a:buClr>
                <a:srgbClr val="FE8465"/>
              </a:buClr>
            </a:pPr>
            <a:r>
              <a:rPr lang="en-US" sz="2400" dirty="0"/>
              <a:t>Short, upturned nose</a:t>
            </a:r>
          </a:p>
          <a:p>
            <a:pPr>
              <a:buClr>
                <a:srgbClr val="FE8465"/>
              </a:buClr>
            </a:pPr>
            <a:r>
              <a:rPr lang="en-US" sz="2400" dirty="0"/>
              <a:t>Long upper lip (from nose to mouth) with a thin red border and lacking a central groove </a:t>
            </a:r>
          </a:p>
          <a:p>
            <a:pPr>
              <a:buClr>
                <a:srgbClr val="FE8465"/>
              </a:buClr>
            </a:pPr>
            <a:r>
              <a:rPr lang="en-US" sz="2400" dirty="0"/>
              <a:t>Reduced size of the head </a:t>
            </a:r>
          </a:p>
        </p:txBody>
      </p:sp>
      <p:pic>
        <p:nvPicPr>
          <p:cNvPr id="4" name="Picture 3">
            <a:extLst>
              <a:ext uri="{FF2B5EF4-FFF2-40B4-BE49-F238E27FC236}">
                <a16:creationId xmlns:a16="http://schemas.microsoft.com/office/drawing/2014/main" id="{160C6554-6834-CC96-16A4-CF968790FA0C}"/>
              </a:ext>
            </a:extLst>
          </p:cNvPr>
          <p:cNvPicPr>
            <a:picLocks noChangeAspect="1"/>
          </p:cNvPicPr>
          <p:nvPr/>
        </p:nvPicPr>
        <p:blipFill rotWithShape="1">
          <a:blip r:embed="rId5"/>
          <a:srcRect t="1979" b="5899"/>
          <a:stretch/>
        </p:blipFill>
        <p:spPr>
          <a:xfrm>
            <a:off x="4589198" y="808450"/>
            <a:ext cx="6953577" cy="5252773"/>
          </a:xfrm>
          <a:prstGeom prst="rect">
            <a:avLst/>
          </a:prstGeom>
        </p:spPr>
      </p:pic>
      <p:sp>
        <p:nvSpPr>
          <p:cNvPr id="29" name="Freeform 11">
            <a:extLst>
              <a:ext uri="{FF2B5EF4-FFF2-40B4-BE49-F238E27FC236}">
                <a16:creationId xmlns:a16="http://schemas.microsoft.com/office/drawing/2014/main" id="{DA1A4CE7-6399-4B37-ACE2-CFC4B4077B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96BEA446-EF25-B55D-38C7-1791452A2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9096818"/>
      </p:ext>
    </p:extLst>
  </p:cSld>
  <p:clrMapOvr>
    <a:masterClrMapping/>
  </p:clrMapOvr>
  <mc:AlternateContent xmlns:mc="http://schemas.openxmlformats.org/markup-compatibility/2006">
    <mc:Choice xmlns:p14="http://schemas.microsoft.com/office/powerpoint/2010/main" Requires="p14">
      <p:transition spd="slow" p14:dur="2000" advTm="22777"/>
    </mc:Choice>
    <mc:Fallback>
      <p:transition spd="slow" advTm="227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satMod val="92000"/>
                <a:lumMod val="120000"/>
              </a:schemeClr>
            </a:gs>
            <a:gs pos="100000">
              <a:schemeClr val="bg1">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D11FD5-487C-4A6B-836F-3831DC830F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5E90C41A-BA8D-7415-44F7-A72AED262058}"/>
              </a:ext>
            </a:extLst>
          </p:cNvPr>
          <p:cNvSpPr>
            <a:spLocks noGrp="1"/>
          </p:cNvSpPr>
          <p:nvPr>
            <p:ph type="title"/>
          </p:nvPr>
        </p:nvSpPr>
        <p:spPr>
          <a:xfrm>
            <a:off x="3533320" y="404268"/>
            <a:ext cx="5122311" cy="662531"/>
          </a:xfrm>
        </p:spPr>
        <p:txBody>
          <a:bodyPr>
            <a:normAutofit/>
          </a:bodyPr>
          <a:lstStyle/>
          <a:p>
            <a:pPr algn="ctr"/>
            <a:r>
              <a:rPr lang="en-US" dirty="0">
                <a:solidFill>
                  <a:srgbClr val="18582A"/>
                </a:solidFill>
              </a:rPr>
              <a:t>FASD Diagnoses</a:t>
            </a:r>
          </a:p>
        </p:txBody>
      </p:sp>
      <p:sp>
        <p:nvSpPr>
          <p:cNvPr id="11" name="Rectangle 10">
            <a:extLst>
              <a:ext uri="{FF2B5EF4-FFF2-40B4-BE49-F238E27FC236}">
                <a16:creationId xmlns:a16="http://schemas.microsoft.com/office/drawing/2014/main" id="{99765169-F70D-4841-BE65-62E10CBED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18582A"/>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4AF953E5-B985-A147-BCBC-3A45C5CEBCF1}"/>
              </a:ext>
            </a:extLst>
          </p:cNvPr>
          <p:cNvSpPr>
            <a:spLocks noGrp="1"/>
          </p:cNvSpPr>
          <p:nvPr>
            <p:ph idx="1"/>
          </p:nvPr>
        </p:nvSpPr>
        <p:spPr>
          <a:xfrm>
            <a:off x="972749" y="1182355"/>
            <a:ext cx="11012774" cy="1661652"/>
          </a:xfrm>
        </p:spPr>
        <p:txBody>
          <a:bodyPr>
            <a:normAutofit/>
          </a:bodyPr>
          <a:lstStyle/>
          <a:p>
            <a:pPr>
              <a:buClr>
                <a:srgbClr val="D4D93D"/>
              </a:buClr>
            </a:pPr>
            <a:r>
              <a:rPr lang="en-US" sz="3000" dirty="0"/>
              <a:t>There are several disorders within the spectrum and diagnoses is linked to the symptoms.</a:t>
            </a:r>
          </a:p>
          <a:p>
            <a:pPr>
              <a:buClr>
                <a:srgbClr val="D4D93D"/>
              </a:buClr>
            </a:pPr>
            <a:r>
              <a:rPr lang="en-US" sz="3000" dirty="0"/>
              <a:t>Can have both physical and behavioral problems.</a:t>
            </a:r>
          </a:p>
          <a:p>
            <a:pPr>
              <a:buClr>
                <a:srgbClr val="D4D93D"/>
              </a:buClr>
            </a:pPr>
            <a:endParaRPr lang="en-US" dirty="0"/>
          </a:p>
        </p:txBody>
      </p:sp>
      <p:pic>
        <p:nvPicPr>
          <p:cNvPr id="4" name="Picture 3">
            <a:extLst>
              <a:ext uri="{FF2B5EF4-FFF2-40B4-BE49-F238E27FC236}">
                <a16:creationId xmlns:a16="http://schemas.microsoft.com/office/drawing/2014/main" id="{2FB8239A-7D1B-7BE2-EB9A-DE7D30BB4233}"/>
              </a:ext>
            </a:extLst>
          </p:cNvPr>
          <p:cNvPicPr>
            <a:picLocks noChangeAspect="1"/>
          </p:cNvPicPr>
          <p:nvPr/>
        </p:nvPicPr>
        <p:blipFill>
          <a:blip r:embed="rId5"/>
          <a:stretch>
            <a:fillRect/>
          </a:stretch>
        </p:blipFill>
        <p:spPr>
          <a:xfrm>
            <a:off x="1917527" y="2981373"/>
            <a:ext cx="8353895" cy="3759252"/>
          </a:xfrm>
          <a:prstGeom prst="rect">
            <a:avLst/>
          </a:prstGeom>
        </p:spPr>
      </p:pic>
      <p:sp>
        <p:nvSpPr>
          <p:cNvPr id="13" name="Freeform 14">
            <a:extLst>
              <a:ext uri="{FF2B5EF4-FFF2-40B4-BE49-F238E27FC236}">
                <a16:creationId xmlns:a16="http://schemas.microsoft.com/office/drawing/2014/main" id="{2A2CC818-8106-45C0-93D5-7051F99F2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4CDA8690-4D97-E51B-A199-E78CD38248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0551241"/>
      </p:ext>
    </p:extLst>
  </p:cSld>
  <p:clrMapOvr>
    <a:masterClrMapping/>
  </p:clrMapOvr>
  <mc:AlternateContent xmlns:mc="http://schemas.openxmlformats.org/markup-compatibility/2006">
    <mc:Choice xmlns:p14="http://schemas.microsoft.com/office/powerpoint/2010/main" Requires="p14">
      <p:transition spd="slow" p14:dur="2000" advTm="32651"/>
    </mc:Choice>
    <mc:Fallback>
      <p:transition spd="slow" advTm="32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931BB-C24A-14C1-6409-19757890055D}"/>
              </a:ext>
            </a:extLst>
          </p:cNvPr>
          <p:cNvSpPr>
            <a:spLocks noGrp="1"/>
          </p:cNvSpPr>
          <p:nvPr>
            <p:ph type="title"/>
          </p:nvPr>
        </p:nvSpPr>
        <p:spPr>
          <a:xfrm>
            <a:off x="2592925" y="624109"/>
            <a:ext cx="8911687" cy="1622979"/>
          </a:xfrm>
        </p:spPr>
        <p:txBody>
          <a:bodyPr>
            <a:noAutofit/>
          </a:bodyPr>
          <a:lstStyle/>
          <a:p>
            <a:r>
              <a:rPr lang="en-US" sz="4500" dirty="0"/>
              <a:t>Alcohol-Related Birth Defects (ARBD)</a:t>
            </a:r>
          </a:p>
        </p:txBody>
      </p:sp>
      <p:sp>
        <p:nvSpPr>
          <p:cNvPr id="3" name="Content Placeholder 2">
            <a:extLst>
              <a:ext uri="{FF2B5EF4-FFF2-40B4-BE49-F238E27FC236}">
                <a16:creationId xmlns:a16="http://schemas.microsoft.com/office/drawing/2014/main" id="{A8BD56BD-7642-461F-CF38-AD291BE001C2}"/>
              </a:ext>
            </a:extLst>
          </p:cNvPr>
          <p:cNvSpPr>
            <a:spLocks noGrp="1"/>
          </p:cNvSpPr>
          <p:nvPr>
            <p:ph idx="1"/>
          </p:nvPr>
        </p:nvSpPr>
        <p:spPr>
          <a:xfrm>
            <a:off x="2589212" y="2247088"/>
            <a:ext cx="8915400" cy="4280172"/>
          </a:xfrm>
        </p:spPr>
        <p:txBody>
          <a:bodyPr>
            <a:normAutofit lnSpcReduction="10000"/>
          </a:bodyPr>
          <a:lstStyle/>
          <a:p>
            <a:r>
              <a:rPr lang="en-US" sz="4000" dirty="0"/>
              <a:t>Potential physical problems with:</a:t>
            </a:r>
          </a:p>
          <a:p>
            <a:pPr lvl="1"/>
            <a:r>
              <a:rPr lang="en-US" sz="4000" dirty="0"/>
              <a:t>Heart </a:t>
            </a:r>
          </a:p>
          <a:p>
            <a:pPr lvl="2"/>
            <a:r>
              <a:rPr lang="en-US" sz="4000" dirty="0"/>
              <a:t>Kidneys</a:t>
            </a:r>
          </a:p>
          <a:p>
            <a:pPr lvl="3"/>
            <a:r>
              <a:rPr lang="en-US" sz="4000" dirty="0"/>
              <a:t>Bone</a:t>
            </a:r>
          </a:p>
          <a:p>
            <a:pPr lvl="4"/>
            <a:r>
              <a:rPr lang="en-US" sz="4000" dirty="0"/>
              <a:t>Hearing</a:t>
            </a:r>
          </a:p>
          <a:p>
            <a:pPr lvl="5"/>
            <a:r>
              <a:rPr lang="en-US" sz="4000" dirty="0"/>
              <a:t>Vision</a:t>
            </a:r>
          </a:p>
        </p:txBody>
      </p:sp>
      <p:sp>
        <p:nvSpPr>
          <p:cNvPr id="4" name="TextBox 3">
            <a:extLst>
              <a:ext uri="{FF2B5EF4-FFF2-40B4-BE49-F238E27FC236}">
                <a16:creationId xmlns:a16="http://schemas.microsoft.com/office/drawing/2014/main" id="{F82C6089-ECC2-0781-1191-3547F27E8601}"/>
              </a:ext>
            </a:extLst>
          </p:cNvPr>
          <p:cNvSpPr txBox="1"/>
          <p:nvPr/>
        </p:nvSpPr>
        <p:spPr>
          <a:xfrm>
            <a:off x="7253625" y="2916123"/>
            <a:ext cx="3891064" cy="3170099"/>
          </a:xfrm>
          <a:prstGeom prst="rect">
            <a:avLst/>
          </a:prstGeom>
          <a:solidFill>
            <a:schemeClr val="accent2">
              <a:lumMod val="60000"/>
              <a:lumOff val="40000"/>
            </a:schemeClr>
          </a:solidFill>
        </p:spPr>
        <p:txBody>
          <a:bodyPr wrap="square" rtlCol="0">
            <a:spAutoFit/>
          </a:bodyPr>
          <a:lstStyle/>
          <a:p>
            <a:r>
              <a:rPr lang="en-US" sz="5000" b="1" i="1" dirty="0"/>
              <a:t>Can affect several systems in the body.</a:t>
            </a:r>
          </a:p>
        </p:txBody>
      </p:sp>
      <p:pic>
        <p:nvPicPr>
          <p:cNvPr id="11" name="Audio 10">
            <a:hlinkClick r:id="" action="ppaction://media"/>
            <a:extLst>
              <a:ext uri="{FF2B5EF4-FFF2-40B4-BE49-F238E27FC236}">
                <a16:creationId xmlns:a16="http://schemas.microsoft.com/office/drawing/2014/main" id="{F7149385-CDDD-202B-6A8F-2A17342936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72574529"/>
      </p:ext>
    </p:extLst>
  </p:cSld>
  <p:clrMapOvr>
    <a:masterClrMapping/>
  </p:clrMapOvr>
  <mc:AlternateContent xmlns:mc="http://schemas.openxmlformats.org/markup-compatibility/2006">
    <mc:Choice xmlns:p14="http://schemas.microsoft.com/office/powerpoint/2010/main" Requires="p14">
      <p:transition spd="slow" p14:dur="2000" advTm="23488"/>
    </mc:Choice>
    <mc:Fallback>
      <p:transition spd="slow" advTm="23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2319E-3BCC-E5B9-2938-32AB29CF405B}"/>
              </a:ext>
            </a:extLst>
          </p:cNvPr>
          <p:cNvSpPr>
            <a:spLocks noGrp="1"/>
          </p:cNvSpPr>
          <p:nvPr>
            <p:ph type="title"/>
          </p:nvPr>
        </p:nvSpPr>
        <p:spPr>
          <a:xfrm>
            <a:off x="1877439" y="624110"/>
            <a:ext cx="9627174" cy="1280890"/>
          </a:xfrm>
        </p:spPr>
        <p:txBody>
          <a:bodyPr>
            <a:noAutofit/>
          </a:bodyPr>
          <a:lstStyle/>
          <a:p>
            <a:r>
              <a:rPr lang="en-US" sz="4000" dirty="0"/>
              <a:t>Alcohol-Related Neurodevelopmental Disorder (ARND)</a:t>
            </a:r>
          </a:p>
        </p:txBody>
      </p:sp>
      <p:sp>
        <p:nvSpPr>
          <p:cNvPr id="3" name="Content Placeholder 2">
            <a:extLst>
              <a:ext uri="{FF2B5EF4-FFF2-40B4-BE49-F238E27FC236}">
                <a16:creationId xmlns:a16="http://schemas.microsoft.com/office/drawing/2014/main" id="{40A1B15D-0699-2DF3-D3DA-4772EDBD78FD}"/>
              </a:ext>
            </a:extLst>
          </p:cNvPr>
          <p:cNvSpPr>
            <a:spLocks noGrp="1"/>
          </p:cNvSpPr>
          <p:nvPr>
            <p:ph idx="1"/>
          </p:nvPr>
        </p:nvSpPr>
        <p:spPr>
          <a:xfrm>
            <a:off x="4270443" y="2143328"/>
            <a:ext cx="7500026" cy="4490936"/>
          </a:xfrm>
        </p:spPr>
        <p:txBody>
          <a:bodyPr>
            <a:normAutofit fontScale="92500"/>
          </a:bodyPr>
          <a:lstStyle/>
          <a:p>
            <a:r>
              <a:rPr lang="en-US" sz="4000" dirty="0"/>
              <a:t>Intellectual Disabilities</a:t>
            </a:r>
          </a:p>
          <a:p>
            <a:pPr lvl="1"/>
            <a:r>
              <a:rPr lang="en-US" sz="4000" dirty="0"/>
              <a:t>Learning Disabilities</a:t>
            </a:r>
          </a:p>
          <a:p>
            <a:pPr lvl="2"/>
            <a:r>
              <a:rPr lang="en-US" sz="4000" dirty="0"/>
              <a:t>Behavioral Issues</a:t>
            </a:r>
          </a:p>
          <a:p>
            <a:pPr lvl="3"/>
            <a:r>
              <a:rPr lang="en-US" sz="4000" dirty="0"/>
              <a:t>Poor Judgement</a:t>
            </a:r>
          </a:p>
          <a:p>
            <a:pPr lvl="4"/>
            <a:r>
              <a:rPr lang="en-US" sz="4000" dirty="0"/>
              <a:t>Poor Impulse Control</a:t>
            </a:r>
          </a:p>
          <a:p>
            <a:pPr lvl="5"/>
            <a:r>
              <a:rPr lang="en-US" sz="4000" dirty="0"/>
              <a:t>Poor Recall</a:t>
            </a:r>
          </a:p>
          <a:p>
            <a:pPr lvl="5"/>
            <a:endParaRPr lang="en-US" sz="3400" dirty="0"/>
          </a:p>
        </p:txBody>
      </p:sp>
      <p:pic>
        <p:nvPicPr>
          <p:cNvPr id="4" name="Picture 3">
            <a:extLst>
              <a:ext uri="{FF2B5EF4-FFF2-40B4-BE49-F238E27FC236}">
                <a16:creationId xmlns:a16="http://schemas.microsoft.com/office/drawing/2014/main" id="{9CF48B0E-EA19-BA54-B879-DE495156284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737" b="99227" l="3501" r="93956">
                        <a14:foregroundMark x1="47603" y1="7830" x2="47603" y2="7830"/>
                        <a14:foregroundMark x1="52355" y1="6767" x2="52355" y2="6767"/>
                        <a14:foregroundMark x1="46103" y1="46496" x2="46103" y2="46496"/>
                        <a14:foregroundMark x1="34223" y1="27840" x2="34223" y2="27840"/>
                        <a14:foregroundMark x1="38099" y1="87917" x2="38099" y2="87917"/>
                        <a14:foregroundMark x1="56524" y1="92025" x2="56524" y2="92025"/>
                        <a14:foregroundMark x1="77657" y1="89947" x2="77657" y2="89947"/>
                        <a14:foregroundMark x1="94039" y1="97197" x2="94039" y2="97197"/>
                        <a14:foregroundMark x1="3543" y1="99275" x2="3543" y2="99275"/>
                        <a14:foregroundMark x1="60108" y1="4737" x2="60108" y2="4737"/>
                        <a14:foregroundMark x1="50604" y1="21991" x2="50604" y2="21991"/>
                      </a14:backgroundRemoval>
                    </a14:imgEffect>
                  </a14:imgLayer>
                </a14:imgProps>
              </a:ext>
            </a:extLst>
          </a:blip>
          <a:stretch>
            <a:fillRect/>
          </a:stretch>
        </p:blipFill>
        <p:spPr>
          <a:xfrm>
            <a:off x="1751479" y="2892411"/>
            <a:ext cx="3267994" cy="2818457"/>
          </a:xfrm>
          <a:prstGeom prst="rect">
            <a:avLst/>
          </a:prstGeom>
        </p:spPr>
      </p:pic>
      <p:pic>
        <p:nvPicPr>
          <p:cNvPr id="6" name="Audio 5">
            <a:hlinkClick r:id="" action="ppaction://media"/>
            <a:extLst>
              <a:ext uri="{FF2B5EF4-FFF2-40B4-BE49-F238E27FC236}">
                <a16:creationId xmlns:a16="http://schemas.microsoft.com/office/drawing/2014/main" id="{1258FFEA-88F4-6A9F-CA6E-C0731E283AB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99261063"/>
      </p:ext>
    </p:extLst>
  </p:cSld>
  <p:clrMapOvr>
    <a:masterClrMapping/>
  </p:clrMapOvr>
  <mc:AlternateContent xmlns:mc="http://schemas.openxmlformats.org/markup-compatibility/2006">
    <mc:Choice xmlns:p14="http://schemas.microsoft.com/office/powerpoint/2010/main" Requires="p14">
      <p:transition spd="slow" p14:dur="2000" advTm="22327"/>
    </mc:Choice>
    <mc:Fallback>
      <p:transition spd="slow" advTm="22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402</TotalTime>
  <Words>1290</Words>
  <Application>Microsoft Office PowerPoint</Application>
  <PresentationFormat>Widescreen</PresentationFormat>
  <Paragraphs>95</Paragraphs>
  <Slides>14</Slides>
  <Notes>14</Notes>
  <HiddenSlides>0</HiddenSlides>
  <MMClips>14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Century Gothic</vt:lpstr>
      <vt:lpstr>Open Sans</vt:lpstr>
      <vt:lpstr>Wingdings</vt:lpstr>
      <vt:lpstr>Wingdings 3</vt:lpstr>
      <vt:lpstr>Wisp</vt:lpstr>
      <vt:lpstr>FETAL ALCOHOL SPECTRUM DISORDERS (FASDs)</vt:lpstr>
      <vt:lpstr>PowerPoint Presentation</vt:lpstr>
      <vt:lpstr>WHAT IS IT?</vt:lpstr>
      <vt:lpstr>PowerPoint Presentation</vt:lpstr>
      <vt:lpstr>PowerPoint Presentation</vt:lpstr>
      <vt:lpstr>Features</vt:lpstr>
      <vt:lpstr>FASD Diagnoses</vt:lpstr>
      <vt:lpstr>Alcohol-Related Birth Defects (ARBD)</vt:lpstr>
      <vt:lpstr>Alcohol-Related Neurodevelopmental Disorder (ARND)</vt:lpstr>
      <vt:lpstr>Neurobehavioral Disorder Associated with Prenatal Alcohol Exposure (ND-PAE)</vt:lpstr>
      <vt:lpstr>Fetal Alcohol Syndrome (FAS)</vt:lpstr>
      <vt:lpstr>PowerPoint Presentation</vt:lpstr>
      <vt:lpstr>TREATMENT</vt:lpstr>
      <vt:lpstr>RESOURCES FOR FAMILIES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FETAL ALCOHOL SPECTRUM DISORDERS (FASDs)</dc:title>
  <dc:creator>Kathleen D Smith</dc:creator>
  <cp:lastModifiedBy>Kathleen D Smith</cp:lastModifiedBy>
  <cp:revision>5</cp:revision>
  <dcterms:created xsi:type="dcterms:W3CDTF">2022-09-05T19:46:38Z</dcterms:created>
  <dcterms:modified xsi:type="dcterms:W3CDTF">2022-09-06T02:35:04Z</dcterms:modified>
</cp:coreProperties>
</file>